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64" r:id="rId4"/>
    <p:sldId id="265" r:id="rId5"/>
    <p:sldId id="258" r:id="rId6"/>
    <p:sldId id="259" r:id="rId7"/>
    <p:sldId id="260" r:id="rId8"/>
    <p:sldId id="262" r:id="rId9"/>
    <p:sldId id="263" r:id="rId10"/>
    <p:sldId id="26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0D012-2FCB-403E-80AF-3BAD67ADE9F3}" type="datetimeFigureOut">
              <a:rPr lang="en-US" smtClean="0"/>
              <a:t>5/15/2022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EDB7EB-23A3-417F-95A0-101FBD532CC9}" type="slidenum">
              <a:rPr lang="en-US" smtClean="0"/>
              <a:t>‹#›</a:t>
            </a:fld>
            <a:endParaRPr lang="en-US"/>
          </a:p>
        </p:txBody>
      </p:sp>
    </p:spTree>
    <p:extLst>
      <p:ext uri="{BB962C8B-B14F-4D97-AF65-F5344CB8AC3E}">
        <p14:creationId xmlns:p14="http://schemas.microsoft.com/office/powerpoint/2010/main" val="3617157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EDB7EB-23A3-417F-95A0-101FBD532CC9}" type="slidenum">
              <a:rPr lang="en-US" smtClean="0"/>
              <a:t>10</a:t>
            </a:fld>
            <a:endParaRPr lang="en-US"/>
          </a:p>
        </p:txBody>
      </p:sp>
    </p:spTree>
    <p:extLst>
      <p:ext uri="{BB962C8B-B14F-4D97-AF65-F5344CB8AC3E}">
        <p14:creationId xmlns:p14="http://schemas.microsoft.com/office/powerpoint/2010/main" val="84413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F38BE7-5A1E-4B69-B0CE-E88C2058412C}"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06230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AEF35-330A-4E19-B664-535C21698B30}"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23545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2F2647-8F56-4A83-9016-04D1C3C4C5A6}"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43ED8-0FA0-49E1-8D35-42FA852B5E7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6845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34FD9A3-1318-46B2-8096-45D48FA9B7FB}"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1473099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ADF3AB3-F193-4C29-970C-5ED8FDC56341}"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43ED8-0FA0-49E1-8D35-42FA852B5E7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8545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5653906-8133-4021-9D0D-3FB4B4481452}"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201381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59475C-F71E-4734-81A1-28E8310A83E7}"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7600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67ABFE-BBC3-475D-B0F4-26458A734D25}"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93084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1966C1-BC41-41BB-9A08-2FD65EA40369}"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195919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3A62B-9AE2-495C-A972-606FE440C5BB}" type="datetime1">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3487644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0374E-B445-4E72-90D3-0FBBAD72B5AE}"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1341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AE49F2-2FD3-44A0-ADFA-89625FB92A81}" type="datetime1">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190388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2B504E-6953-4738-9AA4-6920759E25A6}" type="datetime1">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112672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BF401-80C1-4115-B1CC-6EE76B660014}" type="datetime1">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62650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ECD91-7529-4D1A-ABA0-6BF500B21A3B}"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03749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22073-0262-438B-B11F-04B6F8330577}" type="datetime1">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43ED8-0FA0-49E1-8D35-42FA852B5E71}" type="slidenum">
              <a:rPr lang="en-US" smtClean="0"/>
              <a:t>‹#›</a:t>
            </a:fld>
            <a:endParaRPr lang="en-US"/>
          </a:p>
        </p:txBody>
      </p:sp>
    </p:spTree>
    <p:extLst>
      <p:ext uri="{BB962C8B-B14F-4D97-AF65-F5344CB8AC3E}">
        <p14:creationId xmlns:p14="http://schemas.microsoft.com/office/powerpoint/2010/main" val="298964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2B74825-8095-4EE4-8E9E-ADF74304B7E4}" type="datetime1">
              <a:rPr lang="en-US" smtClean="0"/>
              <a:t>5/15/2022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743ED8-0FA0-49E1-8D35-42FA852B5E71}" type="slidenum">
              <a:rPr lang="en-US" smtClean="0"/>
              <a:t>‹#›</a:t>
            </a:fld>
            <a:endParaRPr lang="en-US"/>
          </a:p>
        </p:txBody>
      </p:sp>
    </p:spTree>
    <p:extLst>
      <p:ext uri="{BB962C8B-B14F-4D97-AF65-F5344CB8AC3E}">
        <p14:creationId xmlns:p14="http://schemas.microsoft.com/office/powerpoint/2010/main" val="782577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SA" b="1" dirty="0">
                <a:latin typeface="Times New Roman" panose="02020603050405020304" pitchFamily="18" charset="0"/>
                <a:cs typeface="Times New Roman" panose="02020603050405020304" pitchFamily="18" charset="0"/>
              </a:rPr>
              <a:t>نظرية آصرة </a:t>
            </a:r>
            <a:r>
              <a:rPr lang="ar-SA" b="1" dirty="0" smtClean="0">
                <a:latin typeface="Times New Roman" panose="02020603050405020304" pitchFamily="18" charset="0"/>
                <a:cs typeface="Times New Roman" panose="02020603050405020304" pitchFamily="18" charset="0"/>
              </a:rPr>
              <a:t>التكافؤ</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1</a:t>
            </a:fld>
            <a:endParaRPr lang="en-US"/>
          </a:p>
        </p:txBody>
      </p:sp>
    </p:spTree>
    <p:extLst>
      <p:ext uri="{BB962C8B-B14F-4D97-AF65-F5344CB8AC3E}">
        <p14:creationId xmlns:p14="http://schemas.microsoft.com/office/powerpoint/2010/main" val="158704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736" y="585216"/>
            <a:ext cx="9140952" cy="4575612"/>
          </a:xfrm>
          <a:prstGeom prst="rect">
            <a:avLst/>
          </a:prstGeom>
        </p:spPr>
        <p:txBody>
          <a:bodyPr wrap="square">
            <a:spAutoFit/>
          </a:bodyPr>
          <a:lstStyle/>
          <a:p>
            <a:pPr algn="just" rtl="1">
              <a:lnSpc>
                <a:spcPct val="150000"/>
              </a:lnSpc>
              <a:spcAft>
                <a:spcPts val="800"/>
              </a:spcAft>
            </a:pPr>
            <a:r>
              <a:rPr lang="ar-SA"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تمرين</a:t>
            </a:r>
            <a:endParaRPr lang="en-US"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بيّن كيف تتشكل الآصرة بين الذرتين في الجزيء</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Cl</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باستخدام طريقة تداخل الأوربتالات الذرية</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لماذا يعدّ نوع الآصرة التساهمية المتكونة في كل من</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Cl</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النوع سيجما  </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ar-IQ"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ما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نوع الأوربتالات الذرية المتداخلة لتكوين آصرة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H-Cl</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مثّل الأواصر التساهمية في جزيء</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a:t>
            </a:r>
            <a:r>
              <a:rPr lang="en-US" sz="2400" b="1" baseline="-25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مستخدماً طريقة تداخل الأوربتالات الذرية</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C743ED8-0FA0-49E1-8D35-42FA852B5E71}" type="slidenum">
              <a:rPr lang="en-US" smtClean="0"/>
              <a:t>10</a:t>
            </a:fld>
            <a:endParaRPr lang="en-US"/>
          </a:p>
        </p:txBody>
      </p:sp>
    </p:spTree>
    <p:extLst>
      <p:ext uri="{BB962C8B-B14F-4D97-AF65-F5344CB8AC3E}">
        <p14:creationId xmlns:p14="http://schemas.microsoft.com/office/powerpoint/2010/main" val="365535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88136"/>
            <a:ext cx="8915400" cy="4823086"/>
          </a:xfrm>
        </p:spPr>
        <p:txBody>
          <a:bodyPr/>
          <a:lstStyle/>
          <a:p>
            <a:pPr marL="0" indent="0" algn="r" rtl="1">
              <a:buNone/>
            </a:pPr>
            <a:r>
              <a:rPr lang="ar-SA" sz="2400" b="1" dirty="0">
                <a:solidFill>
                  <a:srgbClr val="FF0000"/>
                </a:solidFill>
                <a:latin typeface="Times New Roman" panose="02020603050405020304" pitchFamily="18" charset="0"/>
                <a:cs typeface="Times New Roman" panose="02020603050405020304" pitchFamily="18" charset="0"/>
              </a:rPr>
              <a:t>تداخل الأوربتالات المهجنة</a:t>
            </a:r>
            <a:r>
              <a:rPr lang="en-US" sz="2400" b="1" dirty="0">
                <a:solidFill>
                  <a:srgbClr val="FF0000"/>
                </a:solidFill>
                <a:latin typeface="Times New Roman" panose="02020603050405020304" pitchFamily="18" charset="0"/>
                <a:cs typeface="Times New Roman" panose="02020603050405020304" pitchFamily="18" charset="0"/>
              </a:rPr>
              <a:t>:</a:t>
            </a:r>
          </a:p>
          <a:p>
            <a:pPr algn="just" rtl="1">
              <a:lnSpc>
                <a:spcPct val="150000"/>
              </a:lnSpc>
            </a:pPr>
            <a:r>
              <a:rPr lang="ar-SA" sz="2400" dirty="0">
                <a:latin typeface="Times New Roman" panose="02020603050405020304" pitchFamily="18" charset="0"/>
                <a:cs typeface="Times New Roman" panose="02020603050405020304" pitchFamily="18" charset="0"/>
              </a:rPr>
              <a:t>تملك ذرة الكربون أوربتالين</a:t>
            </a:r>
            <a:r>
              <a:rPr lang="en-US" sz="2400" dirty="0">
                <a:latin typeface="Times New Roman" panose="02020603050405020304" pitchFamily="18" charset="0"/>
                <a:cs typeface="Times New Roman" panose="02020603050405020304" pitchFamily="18" charset="0"/>
              </a:rPr>
              <a:t> 2p </a:t>
            </a:r>
            <a:r>
              <a:rPr lang="ar-SA" sz="2400" dirty="0">
                <a:latin typeface="Times New Roman" panose="02020603050405020304" pitchFamily="18" charset="0"/>
                <a:cs typeface="Times New Roman" panose="02020603050405020304" pitchFamily="18" charset="0"/>
              </a:rPr>
              <a:t>نصف ممتلئين، وحسب نظرية رابطة التكافؤ بتداخل الأوربتالات الذرية فان ذرة الكربون قادرة على تكوين آصرتين مع ذرتي هيدروجين وتكوين الجزيئة</a:t>
            </a:r>
            <a:r>
              <a:rPr lang="en-US" sz="2400" dirty="0">
                <a:latin typeface="Times New Roman" panose="02020603050405020304" pitchFamily="18" charset="0"/>
                <a:cs typeface="Times New Roman" panose="02020603050405020304" pitchFamily="18" charset="0"/>
              </a:rPr>
              <a:t> CH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وهو جزيئة غير ثابت، وأبسط مركبات الكربون مع الهيدروجين هو غاز الميثان</a:t>
            </a:r>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a:t>
            </a:r>
            <a:endParaRPr lang="ar-IQ" sz="2400" dirty="0" smtClean="0">
              <a:latin typeface="Times New Roman" panose="02020603050405020304" pitchFamily="18" charset="0"/>
              <a:cs typeface="Times New Roman" panose="02020603050405020304" pitchFamily="18" charset="0"/>
            </a:endParaRPr>
          </a:p>
          <a:p>
            <a:pPr algn="just" rtl="1">
              <a:lnSpc>
                <a:spcPct val="150000"/>
              </a:lnSpc>
            </a:pPr>
            <a:r>
              <a:rPr lang="ar-SA" sz="2400" dirty="0" smtClean="0">
                <a:latin typeface="Times New Roman" panose="02020603050405020304" pitchFamily="18" charset="0"/>
                <a:cs typeface="Times New Roman" panose="02020603050405020304" pitchFamily="18" charset="0"/>
              </a:rPr>
              <a:t>وضعت </a:t>
            </a:r>
            <a:r>
              <a:rPr lang="ar-SA" sz="2400" dirty="0">
                <a:latin typeface="Times New Roman" panose="02020603050405020304" pitchFamily="18" charset="0"/>
                <a:cs typeface="Times New Roman" panose="02020603050405020304" pitchFamily="18" charset="0"/>
              </a:rPr>
              <a:t>هذه الحقيقة نظرية رابطة التكافؤ أمام تحديات </a:t>
            </a:r>
            <a:r>
              <a:rPr lang="ar-SA" sz="2400" dirty="0" smtClean="0">
                <a:latin typeface="Times New Roman" panose="02020603050405020304" pitchFamily="18" charset="0"/>
                <a:cs typeface="Times New Roman" panose="02020603050405020304" pitchFamily="18" charset="0"/>
              </a:rPr>
              <a:t>كبيرة</a:t>
            </a:r>
            <a:r>
              <a:rPr lang="en-US" sz="2400" dirty="0" smtClean="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كيف </a:t>
            </a:r>
            <a:r>
              <a:rPr lang="ar-IQ" sz="2400" dirty="0" smtClean="0">
                <a:latin typeface="Times New Roman" panose="02020603050405020304" pitchFamily="18" charset="0"/>
                <a:cs typeface="Times New Roman" panose="02020603050405020304" pitchFamily="18" charset="0"/>
              </a:rPr>
              <a:t>ت</a:t>
            </a:r>
            <a:r>
              <a:rPr lang="ar-SA" sz="2400" dirty="0" smtClean="0">
                <a:latin typeface="Times New Roman" panose="02020603050405020304" pitchFamily="18" charset="0"/>
                <a:cs typeface="Times New Roman" panose="02020603050405020304" pitchFamily="18" charset="0"/>
              </a:rPr>
              <a:t>تكون </a:t>
            </a:r>
            <a:r>
              <a:rPr lang="ar-SA" sz="2400" dirty="0">
                <a:latin typeface="Times New Roman" panose="02020603050405020304" pitchFamily="18" charset="0"/>
                <a:cs typeface="Times New Roman" panose="02020603050405020304" pitchFamily="18" charset="0"/>
              </a:rPr>
              <a:t>جزيئة</a:t>
            </a:r>
            <a:r>
              <a:rPr lang="en-US" sz="2400" dirty="0">
                <a:latin typeface="Times New Roman" panose="02020603050405020304" pitchFamily="18" charset="0"/>
                <a:cs typeface="Times New Roman" panose="02020603050405020304" pitchFamily="18" charset="0"/>
              </a:rPr>
              <a:t> 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رباعي</a:t>
            </a:r>
            <a:r>
              <a:rPr lang="ar-IQ" sz="2400" dirty="0" smtClean="0">
                <a:latin typeface="Times New Roman" panose="02020603050405020304" pitchFamily="18" charset="0"/>
                <a:cs typeface="Times New Roman" panose="02020603050405020304" pitchFamily="18" charset="0"/>
              </a:rPr>
              <a:t>ة</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الأوجه المنتظم ومقدار الزاوية فيه</a:t>
            </a:r>
            <a:r>
              <a:rPr lang="en-US" sz="2400" dirty="0">
                <a:latin typeface="Times New Roman" panose="02020603050405020304" pitchFamily="18" charset="0"/>
                <a:cs typeface="Times New Roman" panose="02020603050405020304" pitchFamily="18" charset="0"/>
              </a:rPr>
              <a:t> 109.5 </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7C743ED8-0FA0-49E1-8D35-42FA852B5E71}" type="slidenum">
              <a:rPr lang="en-US" smtClean="0"/>
              <a:t>11</a:t>
            </a:fld>
            <a:endParaRPr lang="en-US"/>
          </a:p>
        </p:txBody>
      </p:sp>
    </p:spTree>
    <p:extLst>
      <p:ext uri="{BB962C8B-B14F-4D97-AF65-F5344CB8AC3E}">
        <p14:creationId xmlns:p14="http://schemas.microsoft.com/office/powerpoint/2010/main" val="161241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2224" y="477649"/>
            <a:ext cx="9620948" cy="3106799"/>
          </a:xfrm>
        </p:spPr>
        <p:txBody>
          <a:bodyPr>
            <a:norm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ولتوفير أربعة أوربتالات ذرية متشابهة تماماً ونصف ممتلئة في ذرة </a:t>
            </a:r>
            <a:r>
              <a:rPr lang="ar-SA" sz="2400" dirty="0" smtClean="0">
                <a:latin typeface="Times New Roman" panose="02020603050405020304" pitchFamily="18" charset="0"/>
                <a:cs typeface="Times New Roman" panose="02020603050405020304" pitchFamily="18" charset="0"/>
              </a:rPr>
              <a:t>الكربون</a:t>
            </a:r>
            <a:r>
              <a:rPr lang="ar-IQ" sz="2400" dirty="0" smtClean="0">
                <a:latin typeface="Times New Roman" panose="02020603050405020304" pitchFamily="18" charset="0"/>
                <a:cs typeface="Times New Roman" panose="02020603050405020304" pitchFamily="18" charset="0"/>
              </a:rPr>
              <a:t>.</a:t>
            </a:r>
          </a:p>
          <a:p>
            <a:pPr algn="just" rtl="1">
              <a:lnSpc>
                <a:spcPct val="150000"/>
              </a:lnSpc>
            </a:pPr>
            <a:r>
              <a:rPr lang="ar-SA" sz="2400" dirty="0" smtClean="0">
                <a:latin typeface="Times New Roman" panose="02020603050405020304" pitchFamily="18" charset="0"/>
                <a:cs typeface="Times New Roman" panose="02020603050405020304" pitchFamily="18" charset="0"/>
              </a:rPr>
              <a:t>تم </a:t>
            </a:r>
            <a:r>
              <a:rPr lang="ar-SA" sz="2400" dirty="0">
                <a:latin typeface="Times New Roman" panose="02020603050405020304" pitchFamily="18" charset="0"/>
                <a:cs typeface="Times New Roman" panose="02020603050405020304" pitchFamily="18" charset="0"/>
              </a:rPr>
              <a:t>الافتراض أن </a:t>
            </a:r>
            <a:r>
              <a:rPr lang="ar-SA" sz="2400" dirty="0">
                <a:solidFill>
                  <a:srgbClr val="FF0000"/>
                </a:solidFill>
                <a:latin typeface="Times New Roman" panose="02020603050405020304" pitchFamily="18" charset="0"/>
                <a:cs typeface="Times New Roman" panose="02020603050405020304" pitchFamily="18" charset="0"/>
              </a:rPr>
              <a:t>أوربتالات مستوى التكافؤ </a:t>
            </a:r>
            <a:r>
              <a:rPr lang="ar-SA" sz="2400" dirty="0">
                <a:latin typeface="Times New Roman" panose="02020603050405020304" pitchFamily="18" charset="0"/>
                <a:cs typeface="Times New Roman" panose="02020603050405020304" pitchFamily="18" charset="0"/>
              </a:rPr>
              <a:t>في ذرة الكربون المتقاربة في </a:t>
            </a:r>
            <a:r>
              <a:rPr lang="ar-SA" sz="2400" dirty="0" smtClean="0">
                <a:latin typeface="Times New Roman" panose="02020603050405020304" pitchFamily="18" charset="0"/>
                <a:cs typeface="Times New Roman" panose="02020603050405020304" pitchFamily="18" charset="0"/>
              </a:rPr>
              <a:t>الطاقة</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2s and 2p</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قد اندمجت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اختلطت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بعضها مع بعض، ونتج أربعة أوربتالات ذرية مهجنة جديدة متشابهة في الشكل والحجم والطاقة، ومختلفة في الاتجاه الفراغي، وتسمى هذه </a:t>
            </a:r>
            <a:r>
              <a:rPr lang="ar-SA" sz="2400" dirty="0" smtClean="0">
                <a:latin typeface="Times New Roman" panose="02020603050405020304" pitchFamily="18" charset="0"/>
                <a:cs typeface="Times New Roman" panose="02020603050405020304" pitchFamily="18" charset="0"/>
              </a:rPr>
              <a:t>العملية</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التهجين</a:t>
            </a:r>
            <a:r>
              <a:rPr lang="en-US"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a:t>
            </a:r>
          </a:p>
          <a:p>
            <a:pPr algn="just" rtl="1">
              <a:lnSpc>
                <a:spcPct val="150000"/>
              </a:lnSpc>
            </a:pPr>
            <a:r>
              <a:rPr lang="ar-SA" sz="2400" dirty="0" smtClean="0">
                <a:latin typeface="Times New Roman" panose="02020603050405020304" pitchFamily="18" charset="0"/>
                <a:cs typeface="Times New Roman" panose="02020603050405020304" pitchFamily="18" charset="0"/>
              </a:rPr>
              <a:t>والأوربتالات </a:t>
            </a:r>
            <a:r>
              <a:rPr lang="ar-SA" sz="2400" dirty="0">
                <a:latin typeface="Times New Roman" panose="02020603050405020304" pitchFamily="18" charset="0"/>
                <a:cs typeface="Times New Roman" panose="02020603050405020304" pitchFamily="18" charset="0"/>
              </a:rPr>
              <a:t>الناتجة بالأوربتالات المهجنة كما في الشكل التالي.</a:t>
            </a:r>
            <a:endParaRPr lang="en-US" sz="2400" dirty="0">
              <a:latin typeface="Times New Roman" panose="02020603050405020304" pitchFamily="18" charset="0"/>
              <a:cs typeface="Times New Roman" panose="02020603050405020304" pitchFamily="18" charset="0"/>
            </a:endParaRP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12</a:t>
            </a:fld>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226564" y="3712464"/>
            <a:ext cx="8752268" cy="2907792"/>
          </a:xfrm>
          <a:prstGeom prst="rect">
            <a:avLst/>
          </a:prstGeom>
          <a:noFill/>
          <a:ln>
            <a:noFill/>
          </a:ln>
        </p:spPr>
      </p:pic>
    </p:spTree>
    <p:extLst>
      <p:ext uri="{BB962C8B-B14F-4D97-AF65-F5344CB8AC3E}">
        <p14:creationId xmlns:p14="http://schemas.microsoft.com/office/powerpoint/2010/main" val="404334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3432" y="932688"/>
            <a:ext cx="9191180" cy="3026664"/>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ولأن الأوربتالات المهجنة ناتجة عن اندماج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دمج</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ثلاثة أوربتالات من نوع (</a:t>
            </a:r>
            <a:r>
              <a:rPr lang="en-US" sz="2400" dirty="0">
                <a:latin typeface="Times New Roman" panose="02020603050405020304" pitchFamily="18" charset="0"/>
                <a:cs typeface="Times New Roman" panose="02020603050405020304" pitchFamily="18" charset="0"/>
              </a:rPr>
              <a:t> p </a:t>
            </a:r>
            <a:r>
              <a:rPr lang="ar-SA" sz="2400" dirty="0">
                <a:latin typeface="Times New Roman" panose="02020603050405020304" pitchFamily="18" charset="0"/>
                <a:cs typeface="Times New Roman" panose="02020603050405020304" pitchFamily="18" charset="0"/>
              </a:rPr>
              <a:t>) وأوربتال واحد من نوع (</a:t>
            </a:r>
            <a:r>
              <a:rPr lang="en-US" sz="2400" dirty="0">
                <a:latin typeface="Times New Roman" panose="02020603050405020304" pitchFamily="18" charset="0"/>
                <a:cs typeface="Times New Roman" panose="02020603050405020304" pitchFamily="18" charset="0"/>
              </a:rPr>
              <a:t> s </a:t>
            </a:r>
            <a:r>
              <a:rPr lang="ar-SA" sz="2400" dirty="0">
                <a:latin typeface="Times New Roman" panose="02020603050405020304" pitchFamily="18" charset="0"/>
                <a:cs typeface="Times New Roman" panose="02020603050405020304" pitchFamily="18" charset="0"/>
              </a:rPr>
              <a:t>) فان الأوربتالات الناتجة تسمى الأوربتالات المهجنة (</a:t>
            </a:r>
            <a:r>
              <a:rPr lang="en-US" sz="2400" dirty="0">
                <a:latin typeface="Times New Roman" panose="02020603050405020304" pitchFamily="18" charset="0"/>
                <a:cs typeface="Times New Roman" panose="02020603050405020304" pitchFamily="18" charset="0"/>
              </a:rPr>
              <a:t>sp</a:t>
            </a:r>
            <a:r>
              <a:rPr lang="en-US" sz="2400" baseline="30000" dirty="0">
                <a:latin typeface="Times New Roman" panose="02020603050405020304" pitchFamily="18" charset="0"/>
                <a:cs typeface="Times New Roman" panose="02020603050405020304" pitchFamily="18" charset="0"/>
              </a:rPr>
              <a:t>3</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يتكون الأوربتال المهجن</a:t>
            </a:r>
            <a:r>
              <a:rPr lang="en-US" sz="2400" dirty="0">
                <a:latin typeface="Times New Roman" panose="02020603050405020304" pitchFamily="18" charset="0"/>
                <a:cs typeface="Times New Roman" panose="02020603050405020304" pitchFamily="18" charset="0"/>
              </a:rPr>
              <a:t> sp</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فلقتين متقابلتين إحداهما أكبر حجماً من </a:t>
            </a:r>
            <a:r>
              <a:rPr lang="ar-SA" sz="2400" dirty="0" smtClean="0">
                <a:latin typeface="Times New Roman" panose="02020603050405020304" pitchFamily="18" charset="0"/>
                <a:cs typeface="Times New Roman" panose="02020603050405020304" pitchFamily="18" charset="0"/>
              </a:rPr>
              <a:t>الأخرى</a:t>
            </a:r>
            <a:r>
              <a:rPr lang="en-US" sz="2400" dirty="0" smtClean="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ويمثل </a:t>
            </a:r>
            <a:r>
              <a:rPr lang="ar-SA" sz="2400" dirty="0">
                <a:latin typeface="Times New Roman" panose="02020603050405020304" pitchFamily="18" charset="0"/>
                <a:cs typeface="Times New Roman" panose="02020603050405020304" pitchFamily="18" charset="0"/>
              </a:rPr>
              <a:t>الجزء الأكبر كثافة إلكترونية أعلى واتجاهاً محدداً، وهذا يجعله أكثر قدرة على التداخل مع أوربتالات الذرات الأخرى، ويُنتج أواصر تساهمية أقوى</a:t>
            </a:r>
            <a:r>
              <a:rPr lang="en-US" sz="2400" dirty="0">
                <a:latin typeface="Times New Roman" panose="02020603050405020304" pitchFamily="18" charset="0"/>
                <a:cs typeface="Times New Roman" panose="02020603050405020304" pitchFamily="18" charset="0"/>
              </a:rPr>
              <a:t>.</a:t>
            </a:r>
          </a:p>
          <a:p>
            <a:pPr algn="r">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13</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15968" y="4096513"/>
            <a:ext cx="4381500" cy="2207832"/>
          </a:xfrm>
          <a:prstGeom prst="rect">
            <a:avLst/>
          </a:prstGeom>
          <a:noFill/>
          <a:ln>
            <a:noFill/>
          </a:ln>
        </p:spPr>
      </p:pic>
    </p:spTree>
    <p:extLst>
      <p:ext uri="{BB962C8B-B14F-4D97-AF65-F5344CB8AC3E}">
        <p14:creationId xmlns:p14="http://schemas.microsoft.com/office/powerpoint/2010/main" val="343294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14</a:t>
            </a:fld>
            <a:endParaRPr lang="en-US"/>
          </a:p>
        </p:txBody>
      </p:sp>
      <p:sp>
        <p:nvSpPr>
          <p:cNvPr id="5" name="Rectangle 4"/>
          <p:cNvSpPr/>
          <p:nvPr/>
        </p:nvSpPr>
        <p:spPr>
          <a:xfrm>
            <a:off x="2843784" y="896112"/>
            <a:ext cx="8001000" cy="1754326"/>
          </a:xfrm>
          <a:prstGeom prst="rect">
            <a:avLst/>
          </a:prstGeom>
        </p:spPr>
        <p:txBody>
          <a:bodyPr wrap="square">
            <a:spAutoFit/>
          </a:bodyPr>
          <a:lstStyle/>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وبما أن الأوربتالات المهجنة</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الأربعة في ذرة الكربون متساوية في طاقتها، فان إلكترونات التكافؤ الأربعة لذرة الكربون تتوزع على الأوربتالات الأربعة وفق قاعدة هوند</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E:\3 جامعة البصرة\1- المحاضرات\المرحلة الأولى\Pics\017.JPG"/>
          <p:cNvPicPr/>
          <p:nvPr/>
        </p:nvPicPr>
        <p:blipFill>
          <a:blip r:embed="rId2">
            <a:extLst>
              <a:ext uri="{28A0092B-C50C-407E-A947-70E740481C1C}">
                <a14:useLocalDpi xmlns:a14="http://schemas.microsoft.com/office/drawing/2010/main" val="0"/>
              </a:ext>
            </a:extLst>
          </a:blip>
          <a:srcRect/>
          <a:stretch>
            <a:fillRect/>
          </a:stretch>
        </p:blipFill>
        <p:spPr bwMode="auto">
          <a:xfrm>
            <a:off x="2423160" y="2921508"/>
            <a:ext cx="5111496" cy="2939796"/>
          </a:xfrm>
          <a:prstGeom prst="rect">
            <a:avLst/>
          </a:prstGeom>
          <a:noFill/>
          <a:ln>
            <a:noFill/>
          </a:ln>
        </p:spPr>
      </p:pic>
      <p:sp>
        <p:nvSpPr>
          <p:cNvPr id="7" name="Rectangle 6"/>
          <p:cNvSpPr/>
          <p:nvPr/>
        </p:nvSpPr>
        <p:spPr>
          <a:xfrm>
            <a:off x="7787995" y="3285802"/>
            <a:ext cx="1353256" cy="579967"/>
          </a:xfrm>
          <a:prstGeom prst="rect">
            <a:avLst/>
          </a:prstGeom>
        </p:spPr>
        <p:txBody>
          <a:bodyPr wrap="none">
            <a:spAutoFit/>
          </a:bodyPr>
          <a:lstStyle/>
          <a:p>
            <a:pPr algn="just" rtl="1">
              <a:lnSpc>
                <a:spcPct val="150000"/>
              </a:lnSpc>
              <a:spcAft>
                <a:spcPts val="800"/>
              </a:spcAft>
            </a:pPr>
            <a:r>
              <a:rPr lang="ar-IQ"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قبل التهجين</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805629" y="4501134"/>
            <a:ext cx="1335622" cy="579967"/>
          </a:xfrm>
          <a:prstGeom prst="rect">
            <a:avLst/>
          </a:prstGeom>
        </p:spPr>
        <p:txBody>
          <a:bodyPr wrap="none">
            <a:spAutoFit/>
          </a:bodyPr>
          <a:lstStyle/>
          <a:p>
            <a:pPr algn="just" rtl="1">
              <a:lnSpc>
                <a:spcPct val="150000"/>
              </a:lnSpc>
              <a:spcAft>
                <a:spcPts val="800"/>
              </a:spcAft>
            </a:pP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بعد </a:t>
            </a:r>
            <a:r>
              <a:rPr lang="ar-IQ"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التهجين</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9519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4620" y="1219200"/>
            <a:ext cx="8915400" cy="3777622"/>
          </a:xfrm>
        </p:spPr>
        <p:txBody>
          <a:bodyPr>
            <a:normAutofit lnSpcReduction="10000"/>
          </a:bodyPr>
          <a:lstStyle/>
          <a:p>
            <a:pPr algn="just" rtl="1">
              <a:lnSpc>
                <a:spcPct val="150000"/>
              </a:lnSpc>
            </a:pPr>
            <a:r>
              <a:rPr lang="ar-SA" sz="2400" dirty="0">
                <a:latin typeface="Times New Roman" panose="02020603050405020304" pitchFamily="18" charset="0"/>
                <a:cs typeface="Times New Roman" panose="02020603050405020304" pitchFamily="18" charset="0"/>
              </a:rPr>
              <a:t>والآن بعد تطوير نظرية رابطة التكافؤ، هل يمكن تفسير تكون جزيئة </a:t>
            </a:r>
            <a:r>
              <a:rPr lang="en-US" sz="2400" dirty="0">
                <a:latin typeface="Times New Roman" panose="02020603050405020304" pitchFamily="18" charset="0"/>
                <a:cs typeface="Times New Roman" panose="02020603050405020304" pitchFamily="18" charset="0"/>
              </a:rPr>
              <a:t> CH</a:t>
            </a:r>
            <a:r>
              <a:rPr lang="en-US" sz="2400" baseline="-25000" dirty="0">
                <a:latin typeface="Times New Roman" panose="02020603050405020304" pitchFamily="18" charset="0"/>
                <a:cs typeface="Times New Roman" panose="02020603050405020304" pitchFamily="18" charset="0"/>
              </a:rPr>
              <a:t>4</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لكي تتمكن من الاجابة عن هذا السؤال، لا بد من الاجابة عن عدة تساؤلات، منها</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en-US" sz="2400" dirty="0">
                <a:latin typeface="Times New Roman" panose="02020603050405020304" pitchFamily="18" charset="0"/>
                <a:cs typeface="Times New Roman" panose="02020603050405020304" pitchFamily="18" charset="0"/>
              </a:rPr>
              <a:t>  .1 </a:t>
            </a:r>
            <a:r>
              <a:rPr lang="ar-SA" sz="2400" dirty="0">
                <a:latin typeface="Times New Roman" panose="02020603050405020304" pitchFamily="18" charset="0"/>
                <a:cs typeface="Times New Roman" panose="02020603050405020304" pitchFamily="18" charset="0"/>
              </a:rPr>
              <a:t>ما عدد ذرات الهيدروجين التي يمكن أن ترتبط بها أوربتالات</a:t>
            </a:r>
            <a:r>
              <a:rPr lang="en-US" sz="2400" dirty="0">
                <a:latin typeface="Times New Roman" panose="02020603050405020304" pitchFamily="18" charset="0"/>
                <a:cs typeface="Times New Roman" panose="02020603050405020304" pitchFamily="18" charset="0"/>
              </a:rPr>
              <a:t> sp</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المهجنة في ذرة الكربون؟</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en-US" sz="2400" dirty="0">
                <a:latin typeface="Times New Roman" panose="02020603050405020304" pitchFamily="18" charset="0"/>
                <a:cs typeface="Times New Roman" panose="02020603050405020304" pitchFamily="18" charset="0"/>
              </a:rPr>
              <a:t>  .2 </a:t>
            </a:r>
            <a:r>
              <a:rPr lang="ar-SA" sz="2400" dirty="0">
                <a:latin typeface="Times New Roman" panose="02020603050405020304" pitchFamily="18" charset="0"/>
                <a:cs typeface="Times New Roman" panose="02020603050405020304" pitchFamily="18" charset="0"/>
              </a:rPr>
              <a:t>ما نوع الاوربتالات المشتركة في تكوين الآصرة </a:t>
            </a:r>
            <a:r>
              <a:rPr lang="en-US" sz="2400" dirty="0">
                <a:latin typeface="Times New Roman" panose="02020603050405020304" pitchFamily="18" charset="0"/>
                <a:cs typeface="Times New Roman" panose="02020603050405020304" pitchFamily="18" charset="0"/>
              </a:rPr>
              <a:t> C-H</a:t>
            </a:r>
            <a:r>
              <a:rPr lang="ar-SA"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en-US" sz="2400" dirty="0">
                <a:latin typeface="Times New Roman" panose="02020603050405020304" pitchFamily="18" charset="0"/>
                <a:cs typeface="Times New Roman" panose="02020603050405020304" pitchFamily="18" charset="0"/>
              </a:rPr>
              <a:t>  .3 </a:t>
            </a:r>
            <a:r>
              <a:rPr lang="ar-SA" sz="2400" dirty="0">
                <a:latin typeface="Times New Roman" panose="02020603050405020304" pitchFamily="18" charset="0"/>
                <a:cs typeface="Times New Roman" panose="02020603050405020304" pitchFamily="18" charset="0"/>
              </a:rPr>
              <a:t>هل تتفق الاتجاهات الفراغية للأوربتالات المهجنة</a:t>
            </a:r>
            <a:r>
              <a:rPr lang="en-US" sz="2400" dirty="0">
                <a:latin typeface="Times New Roman" panose="02020603050405020304" pitchFamily="18" charset="0"/>
                <a:cs typeface="Times New Roman" panose="02020603050405020304" pitchFamily="18" charset="0"/>
              </a:rPr>
              <a:t> sp</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مع اتجاهات الأواصر </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15</a:t>
            </a:fld>
            <a:endParaRPr lang="en-US"/>
          </a:p>
        </p:txBody>
      </p:sp>
    </p:spTree>
    <p:extLst>
      <p:ext uri="{BB962C8B-B14F-4D97-AF65-F5344CB8AC3E}">
        <p14:creationId xmlns:p14="http://schemas.microsoft.com/office/powerpoint/2010/main" val="358976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16</a:t>
            </a:fld>
            <a:endParaRPr lang="en-US"/>
          </a:p>
        </p:txBody>
      </p:sp>
      <p:sp>
        <p:nvSpPr>
          <p:cNvPr id="5" name="Rectangle 4"/>
          <p:cNvSpPr/>
          <p:nvPr/>
        </p:nvSpPr>
        <p:spPr>
          <a:xfrm>
            <a:off x="1947672" y="787782"/>
            <a:ext cx="9079992" cy="2862322"/>
          </a:xfrm>
          <a:prstGeom prst="rect">
            <a:avLst/>
          </a:prstGeom>
        </p:spPr>
        <p:txBody>
          <a:bodyPr wrap="square">
            <a:spAutoFit/>
          </a:bodyPr>
          <a:lstStyle/>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وعليه فان ذرة الكربون يمكنها الارتباط مع أربع ذرات هيدروجين، ويحدث تداخل بين أوربتال</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1s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كل ذرة هيدروجين مع أوربتال من الأوربتالات المهجنة</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وينتج عن ذلك أربع أواصر متماثلة، ويكون شكل الجزيئة</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رباعي الأوجه منتظماً ومقدار الزاوية فيه</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109.5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كما في الشكل التالي وبذلك يكون التنافر بين أزواج الالكترونات أقل ما يمكن والشكل أكثر ثباتاً</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E:\3 جامعة البصرة\1- المحاضرات\المرحلة الأولى\Pics\018.JPG"/>
          <p:cNvPicPr/>
          <p:nvPr/>
        </p:nvPicPr>
        <p:blipFill>
          <a:blip r:embed="rId2">
            <a:extLst>
              <a:ext uri="{28A0092B-C50C-407E-A947-70E740481C1C}">
                <a14:useLocalDpi xmlns:a14="http://schemas.microsoft.com/office/drawing/2010/main" val="0"/>
              </a:ext>
            </a:extLst>
          </a:blip>
          <a:srcRect/>
          <a:stretch>
            <a:fillRect/>
          </a:stretch>
        </p:blipFill>
        <p:spPr bwMode="auto">
          <a:xfrm>
            <a:off x="1947672" y="3529584"/>
            <a:ext cx="8921496" cy="3255391"/>
          </a:xfrm>
          <a:prstGeom prst="rect">
            <a:avLst/>
          </a:prstGeom>
          <a:noFill/>
          <a:ln>
            <a:noFill/>
          </a:ln>
        </p:spPr>
      </p:pic>
    </p:spTree>
    <p:extLst>
      <p:ext uri="{BB962C8B-B14F-4D97-AF65-F5344CB8AC3E}">
        <p14:creationId xmlns:p14="http://schemas.microsoft.com/office/powerpoint/2010/main" val="2434499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52907"/>
            <a:ext cx="8915400" cy="4758315"/>
          </a:xfrm>
        </p:spPr>
        <p:txBody>
          <a:bodyPr>
            <a:normAutofit/>
          </a:bodyPr>
          <a:lstStyle/>
          <a:p>
            <a:pPr algn="r" rtl="1"/>
            <a:r>
              <a:rPr lang="ar-SA" sz="2400" b="1" dirty="0">
                <a:solidFill>
                  <a:srgbClr val="FF0000"/>
                </a:solidFill>
                <a:latin typeface="Times New Roman" panose="02020603050405020304" pitchFamily="18" charset="0"/>
                <a:cs typeface="Times New Roman" panose="02020603050405020304" pitchFamily="18" charset="0"/>
              </a:rPr>
              <a:t>التهجين في جزيئات تملك أزواج إلكترونات غير رابطة</a:t>
            </a:r>
            <a:r>
              <a:rPr lang="en-US" sz="2400" b="1" dirty="0">
                <a:solidFill>
                  <a:srgbClr val="FF0000"/>
                </a:solidFill>
                <a:latin typeface="Times New Roman" panose="02020603050405020304" pitchFamily="18" charset="0"/>
                <a:cs typeface="Times New Roman" panose="02020603050405020304" pitchFamily="18" charset="0"/>
              </a:rPr>
              <a:t> NH</a:t>
            </a:r>
            <a:r>
              <a:rPr lang="en-US" sz="2400" b="1" baseline="-25000" dirty="0">
                <a:solidFill>
                  <a:srgbClr val="FF0000"/>
                </a:solidFill>
                <a:latin typeface="Times New Roman" panose="02020603050405020304" pitchFamily="18" charset="0"/>
                <a:cs typeface="Times New Roman" panose="02020603050405020304" pitchFamily="18" charset="0"/>
              </a:rPr>
              <a:t>3</a:t>
            </a:r>
            <a:r>
              <a:rPr lang="en-US" sz="2400" b="1" dirty="0">
                <a:solidFill>
                  <a:srgbClr val="FF0000"/>
                </a:solidFill>
                <a:latin typeface="Times New Roman" panose="02020603050405020304" pitchFamily="18" charset="0"/>
                <a:cs typeface="Times New Roman" panose="02020603050405020304" pitchFamily="18" charset="0"/>
              </a:rPr>
              <a:t> </a:t>
            </a:r>
            <a:r>
              <a:rPr lang="ar-SA" sz="2400" b="1" dirty="0">
                <a:solidFill>
                  <a:srgbClr val="FF0000"/>
                </a:solidFill>
                <a:latin typeface="Times New Roman" panose="02020603050405020304" pitchFamily="18" charset="0"/>
                <a:cs typeface="Times New Roman" panose="02020603050405020304" pitchFamily="18" charset="0"/>
              </a:rPr>
              <a:t>و</a:t>
            </a:r>
            <a:r>
              <a:rPr lang="en-US" sz="2400" b="1" dirty="0">
                <a:solidFill>
                  <a:srgbClr val="FF0000"/>
                </a:solidFill>
                <a:latin typeface="Times New Roman" panose="02020603050405020304" pitchFamily="18" charset="0"/>
                <a:cs typeface="Times New Roman" panose="02020603050405020304" pitchFamily="18" charset="0"/>
              </a:rPr>
              <a:t> H</a:t>
            </a:r>
            <a:r>
              <a:rPr lang="en-US" sz="2400" b="1" baseline="-25000" dirty="0">
                <a:solidFill>
                  <a:srgbClr val="FF0000"/>
                </a:solidFill>
                <a:latin typeface="Times New Roman" panose="02020603050405020304" pitchFamily="18" charset="0"/>
                <a:cs typeface="Times New Roman" panose="02020603050405020304" pitchFamily="18" charset="0"/>
              </a:rPr>
              <a:t>2</a:t>
            </a:r>
            <a:r>
              <a:rPr lang="en-US" sz="2400" b="1" dirty="0">
                <a:solidFill>
                  <a:srgbClr val="FF0000"/>
                </a:solidFill>
                <a:latin typeface="Times New Roman" panose="02020603050405020304" pitchFamily="18" charset="0"/>
                <a:cs typeface="Times New Roman" panose="02020603050405020304" pitchFamily="18" charset="0"/>
              </a:rPr>
              <a:t>O</a:t>
            </a:r>
          </a:p>
          <a:p>
            <a:pPr algn="just" rtl="1">
              <a:lnSpc>
                <a:spcPct val="150000"/>
              </a:lnSpc>
            </a:pPr>
            <a:r>
              <a:rPr lang="ar-SA" sz="2400" dirty="0" smtClean="0">
                <a:latin typeface="Times New Roman" panose="02020603050405020304" pitchFamily="18" charset="0"/>
                <a:cs typeface="Times New Roman" panose="02020603050405020304" pitchFamily="18" charset="0"/>
              </a:rPr>
              <a:t>الزاوية </a:t>
            </a:r>
            <a:r>
              <a:rPr lang="ar-SA" sz="2400" dirty="0">
                <a:latin typeface="Times New Roman" panose="02020603050405020304" pitchFamily="18" charset="0"/>
                <a:cs typeface="Times New Roman" panose="02020603050405020304" pitchFamily="18" charset="0"/>
              </a:rPr>
              <a:t>بين الأواصر تساوي</a:t>
            </a:r>
            <a:r>
              <a:rPr lang="en-US" sz="2400" dirty="0">
                <a:latin typeface="Times New Roman" panose="02020603050405020304" pitchFamily="18" charset="0"/>
                <a:cs typeface="Times New Roman" panose="02020603050405020304" pitchFamily="18" charset="0"/>
              </a:rPr>
              <a:t> 104.5 </a:t>
            </a:r>
            <a:r>
              <a:rPr lang="ar-SA" sz="2400" dirty="0">
                <a:latin typeface="Times New Roman" panose="02020603050405020304" pitchFamily="18" charset="0"/>
                <a:cs typeface="Times New Roman" panose="02020603050405020304" pitchFamily="18" charset="0"/>
              </a:rPr>
              <a:t>في جزيئة</a:t>
            </a:r>
            <a:r>
              <a:rPr lang="en-US" sz="2400" dirty="0">
                <a:latin typeface="Times New Roman" panose="02020603050405020304" pitchFamily="18" charset="0"/>
                <a:cs typeface="Times New Roman" panose="02020603050405020304" pitchFamily="18" charset="0"/>
              </a:rPr>
              <a:t> 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 </a:t>
            </a:r>
            <a:r>
              <a:rPr lang="ar-SA" sz="2400" dirty="0">
                <a:latin typeface="Times New Roman" panose="02020603050405020304" pitchFamily="18" charset="0"/>
                <a:cs typeface="Times New Roman" panose="02020603050405020304" pitchFamily="18" charset="0"/>
              </a:rPr>
              <a:t>وتساوي تقريباً</a:t>
            </a:r>
            <a:r>
              <a:rPr lang="en-US" sz="2400" dirty="0">
                <a:latin typeface="Times New Roman" panose="02020603050405020304" pitchFamily="18" charset="0"/>
                <a:cs typeface="Times New Roman" panose="02020603050405020304" pitchFamily="18" charset="0"/>
              </a:rPr>
              <a:t> 107 </a:t>
            </a:r>
            <a:r>
              <a:rPr lang="ar-SA" sz="2400" dirty="0">
                <a:latin typeface="Times New Roman" panose="02020603050405020304" pitchFamily="18" charset="0"/>
                <a:cs typeface="Times New Roman" panose="02020603050405020304" pitchFamily="18" charset="0"/>
              </a:rPr>
              <a:t>في </a:t>
            </a:r>
            <a:r>
              <a:rPr lang="ar-SA" sz="2400" dirty="0" smtClean="0">
                <a:latin typeface="Times New Roman" panose="02020603050405020304" pitchFamily="18" charset="0"/>
                <a:cs typeface="Times New Roman" panose="02020603050405020304" pitchFamily="18" charset="0"/>
              </a:rPr>
              <a:t>جزيئة </a:t>
            </a:r>
            <a:r>
              <a:rPr lang="en-US" sz="2400" dirty="0">
                <a:latin typeface="Times New Roman" panose="02020603050405020304" pitchFamily="18" charset="0"/>
                <a:cs typeface="Times New Roman" panose="02020603050405020304" pitchFamily="18" charset="0"/>
              </a:rPr>
              <a:t>NH</a:t>
            </a:r>
            <a:r>
              <a:rPr lang="en-US" sz="2400" baseline="-25000" dirty="0">
                <a:latin typeface="Times New Roman" panose="02020603050405020304" pitchFamily="18" charset="0"/>
                <a:cs typeface="Times New Roman" panose="02020603050405020304" pitchFamily="18" charset="0"/>
              </a:rPr>
              <a:t>3</a:t>
            </a:r>
            <a:r>
              <a:rPr lang="ar-IQ"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والآن كيف تفسّر نظرية رابطة التكافؤ تكوّن جزيئة كل من</a:t>
            </a:r>
            <a:r>
              <a:rPr lang="en-US" sz="2400" dirty="0">
                <a:latin typeface="Times New Roman" panose="02020603050405020304" pitchFamily="18" charset="0"/>
                <a:cs typeface="Times New Roman" panose="02020603050405020304" pitchFamily="18" charset="0"/>
              </a:rPr>
              <a:t> NH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a:t>
            </a:r>
            <a:r>
              <a:rPr lang="en-US" sz="2400" dirty="0">
                <a:latin typeface="Times New Roman" panose="02020603050405020304" pitchFamily="18" charset="0"/>
                <a:cs typeface="Times New Roman" panose="02020603050405020304" pitchFamily="18" charset="0"/>
              </a:rPr>
              <a:t> 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 </a:t>
            </a:r>
            <a:r>
              <a:rPr lang="ar-SA" sz="2400" dirty="0">
                <a:latin typeface="Times New Roman" panose="02020603050405020304" pitchFamily="18" charset="0"/>
                <a:cs typeface="Times New Roman" panose="02020603050405020304" pitchFamily="18" charset="0"/>
              </a:rPr>
              <a:t>باستخدام الأوربتالات المهجنة؟</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إن عدد أزواج الألكترونات حول الذرة المركزية في كلا الجزيئين أربعة، وهي تساوي عدد الأزواج حول ذرة الكربون في</a:t>
            </a:r>
            <a:r>
              <a:rPr lang="en-US" sz="2400" dirty="0">
                <a:latin typeface="Times New Roman" panose="02020603050405020304" pitchFamily="18" charset="0"/>
                <a:cs typeface="Times New Roman" panose="02020603050405020304" pitchFamily="18" charset="0"/>
              </a:rPr>
              <a:t> 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ومقدار الزاوية بين الأواصر فيهما قريبة من الزاوية بين الأواصر في</a:t>
            </a:r>
            <a:r>
              <a:rPr lang="en-US" sz="2400" dirty="0">
                <a:latin typeface="Times New Roman" panose="02020603050405020304" pitchFamily="18" charset="0"/>
                <a:cs typeface="Times New Roman" panose="02020603050405020304" pitchFamily="18" charset="0"/>
              </a:rPr>
              <a:t> 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لذا تم الافتراض أنه يحدث تهجين للأوربتالات الذرية </a:t>
            </a:r>
            <a:r>
              <a:rPr lang="ar-IQ" sz="2400" dirty="0" smtClean="0">
                <a:latin typeface="Times New Roman" panose="02020603050405020304" pitchFamily="18" charset="0"/>
                <a:cs typeface="Times New Roman" panose="02020603050405020304" pitchFamily="18" charset="0"/>
              </a:rPr>
              <a:t>لا</a:t>
            </a:r>
            <a:r>
              <a:rPr lang="ar-SA" sz="2400" dirty="0" smtClean="0">
                <a:latin typeface="Times New Roman" panose="02020603050405020304" pitchFamily="18" charset="0"/>
                <a:cs typeface="Times New Roman" panose="02020603050405020304" pitchFamily="18" charset="0"/>
              </a:rPr>
              <a:t>نتاج </a:t>
            </a:r>
            <a:r>
              <a:rPr lang="ar-SA" sz="2400" dirty="0">
                <a:latin typeface="Times New Roman" panose="02020603050405020304" pitchFamily="18" charset="0"/>
                <a:cs typeface="Times New Roman" panose="02020603050405020304" pitchFamily="18" charset="0"/>
              </a:rPr>
              <a:t>أوربتالات مهجنة من النوع </a:t>
            </a:r>
            <a:r>
              <a:rPr lang="en-US" sz="2400" dirty="0">
                <a:latin typeface="Times New Roman" panose="02020603050405020304" pitchFamily="18" charset="0"/>
                <a:cs typeface="Times New Roman" panose="02020603050405020304" pitchFamily="18" charset="0"/>
              </a:rPr>
              <a:t>.sp</a:t>
            </a:r>
            <a:r>
              <a:rPr lang="en-US" sz="2400" baseline="30000" dirty="0">
                <a:latin typeface="Times New Roman" panose="02020603050405020304" pitchFamily="18" charset="0"/>
                <a:cs typeface="Times New Roman" panose="02020603050405020304" pitchFamily="18" charset="0"/>
              </a:rPr>
              <a:t>3</a:t>
            </a:r>
            <a:endParaRPr lang="en-US" sz="2400" dirty="0">
              <a:latin typeface="Times New Roman" panose="02020603050405020304" pitchFamily="18" charset="0"/>
              <a:cs typeface="Times New Roman" panose="02020603050405020304" pitchFamily="18" charset="0"/>
            </a:endParaRPr>
          </a:p>
          <a:p>
            <a:pPr algn="r" rtl="1"/>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17</a:t>
            </a:fld>
            <a:endParaRPr lang="en-US"/>
          </a:p>
        </p:txBody>
      </p:sp>
    </p:spTree>
    <p:extLst>
      <p:ext uri="{BB962C8B-B14F-4D97-AF65-F5344CB8AC3E}">
        <p14:creationId xmlns:p14="http://schemas.microsoft.com/office/powerpoint/2010/main" val="1654575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18</a:t>
            </a:fld>
            <a:endParaRPr lang="en-US"/>
          </a:p>
        </p:txBody>
      </p:sp>
      <p:sp>
        <p:nvSpPr>
          <p:cNvPr id="5" name="Rectangle 4"/>
          <p:cNvSpPr/>
          <p:nvPr/>
        </p:nvSpPr>
        <p:spPr>
          <a:xfrm>
            <a:off x="1984248" y="659766"/>
            <a:ext cx="9491472" cy="3067506"/>
          </a:xfrm>
          <a:prstGeom prst="rect">
            <a:avLst/>
          </a:prstGeom>
        </p:spPr>
        <p:txBody>
          <a:bodyPr wrap="square">
            <a:spAutoFit/>
          </a:bodyPr>
          <a:lstStyle/>
          <a:p>
            <a:pPr algn="r"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مثال</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استخدم طريقة تداخل الأوربتالات المهجنة في تفسير الأواصر المتكونة في جزيئة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b="1" dirty="0">
                <a:solidFill>
                  <a:srgbClr val="B72468"/>
                </a:solidFill>
                <a:latin typeface="Times New Roman" panose="02020603050405020304" pitchFamily="18" charset="0"/>
                <a:ea typeface="Calibri" panose="020F0502020204030204" pitchFamily="34" charset="0"/>
                <a:cs typeface="Times New Roman" panose="02020603050405020304" pitchFamily="18" charset="0"/>
              </a:rPr>
              <a:t>الحل</a:t>
            </a:r>
            <a:r>
              <a:rPr lang="en-US" sz="2400" b="1" dirty="0">
                <a:solidFill>
                  <a:srgbClr val="B72468"/>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التركيب الالكتروني لذرة النيتروجين                    </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1s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يحدث اندماج لأوربتال</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2s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الممتلئ وأوربتالات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لتكوين أربعة أوربتالات مهجنة من نوع</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وتنتج الأواصر في الجزيئة عن تداخل الأوربتالات المهجنة</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نصف الممتلئة من ذرة النيتروجين مع 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1s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ذرات الهيدروجين كما في الشكل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E:\3 جامعة البصرة\1- المحاضرات\المرحلة الأولى\Pics\019.JPG"/>
          <p:cNvPicPr/>
          <p:nvPr/>
        </p:nvPicPr>
        <p:blipFill>
          <a:blip r:embed="rId2">
            <a:extLst>
              <a:ext uri="{28A0092B-C50C-407E-A947-70E740481C1C}">
                <a14:useLocalDpi xmlns:a14="http://schemas.microsoft.com/office/drawing/2010/main" val="0"/>
              </a:ext>
            </a:extLst>
          </a:blip>
          <a:srcRect/>
          <a:stretch>
            <a:fillRect/>
          </a:stretch>
        </p:blipFill>
        <p:spPr bwMode="auto">
          <a:xfrm>
            <a:off x="1984248" y="3882720"/>
            <a:ext cx="4764024" cy="2728392"/>
          </a:xfrm>
          <a:prstGeom prst="rect">
            <a:avLst/>
          </a:prstGeom>
          <a:noFill/>
          <a:ln>
            <a:noFill/>
          </a:ln>
        </p:spPr>
      </p:pic>
      <p:sp>
        <p:nvSpPr>
          <p:cNvPr id="7" name="Rectangle 6"/>
          <p:cNvSpPr/>
          <p:nvPr/>
        </p:nvSpPr>
        <p:spPr>
          <a:xfrm>
            <a:off x="7001611" y="4181914"/>
            <a:ext cx="1353256" cy="579967"/>
          </a:xfrm>
          <a:prstGeom prst="rect">
            <a:avLst/>
          </a:prstGeom>
        </p:spPr>
        <p:txBody>
          <a:bodyPr wrap="none">
            <a:spAutoFit/>
          </a:bodyPr>
          <a:lstStyle/>
          <a:p>
            <a:pPr algn="just" rtl="1">
              <a:lnSpc>
                <a:spcPct val="150000"/>
              </a:lnSpc>
              <a:spcAft>
                <a:spcPts val="800"/>
              </a:spcAft>
            </a:pPr>
            <a:r>
              <a:rPr lang="ar-IQ"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قبل التهجين</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019245" y="5442966"/>
            <a:ext cx="1335622" cy="579967"/>
          </a:xfrm>
          <a:prstGeom prst="rect">
            <a:avLst/>
          </a:prstGeom>
        </p:spPr>
        <p:txBody>
          <a:bodyPr wrap="none">
            <a:spAutoFit/>
          </a:bodyPr>
          <a:lstStyle/>
          <a:p>
            <a:pPr algn="just" rtl="1">
              <a:lnSpc>
                <a:spcPct val="150000"/>
              </a:lnSpc>
              <a:spcAft>
                <a:spcPts val="800"/>
              </a:spcAft>
            </a:pP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بعد </a:t>
            </a:r>
            <a:r>
              <a:rPr lang="ar-IQ"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التهجين</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4293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19</a:t>
            </a:fld>
            <a:endParaRPr lang="en-US"/>
          </a:p>
        </p:txBody>
      </p:sp>
      <p:pic>
        <p:nvPicPr>
          <p:cNvPr id="5" name="Picture 4" descr="E:\3 جامعة البصرة\1- المحاضرات\المرحلة الأولى\Pics\020.JPG"/>
          <p:cNvPicPr/>
          <p:nvPr/>
        </p:nvPicPr>
        <p:blipFill>
          <a:blip r:embed="rId2">
            <a:extLst>
              <a:ext uri="{28A0092B-C50C-407E-A947-70E740481C1C}">
                <a14:useLocalDpi xmlns:a14="http://schemas.microsoft.com/office/drawing/2010/main" val="0"/>
              </a:ext>
            </a:extLst>
          </a:blip>
          <a:srcRect/>
          <a:stretch>
            <a:fillRect/>
          </a:stretch>
        </p:blipFill>
        <p:spPr bwMode="auto">
          <a:xfrm>
            <a:off x="1572768" y="1500380"/>
            <a:ext cx="9966960" cy="3884802"/>
          </a:xfrm>
          <a:prstGeom prst="rect">
            <a:avLst/>
          </a:prstGeom>
          <a:noFill/>
          <a:ln>
            <a:noFill/>
          </a:ln>
        </p:spPr>
      </p:pic>
    </p:spTree>
    <p:extLst>
      <p:ext uri="{BB962C8B-B14F-4D97-AF65-F5344CB8AC3E}">
        <p14:creationId xmlns:p14="http://schemas.microsoft.com/office/powerpoint/2010/main" val="3272303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1498"/>
          </a:xfrm>
        </p:spPr>
        <p:txBody>
          <a:bodyPr/>
          <a:lstStyle/>
          <a:p>
            <a:pPr algn="r" rtl="1"/>
            <a:r>
              <a:rPr lang="ar-SA" b="1" dirty="0">
                <a:latin typeface="Times New Roman" panose="02020603050405020304" pitchFamily="18" charset="0"/>
                <a:cs typeface="Times New Roman" panose="02020603050405020304" pitchFamily="18" charset="0"/>
              </a:rPr>
              <a:t>نظرية آصرة </a:t>
            </a:r>
            <a:r>
              <a:rPr lang="ar-SA" b="1" dirty="0" smtClean="0">
                <a:latin typeface="Times New Roman" panose="02020603050405020304" pitchFamily="18" charset="0"/>
                <a:cs typeface="Times New Roman" panose="02020603050405020304" pitchFamily="18" charset="0"/>
              </a:rPr>
              <a:t>التكافؤ</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7984" y="1792224"/>
            <a:ext cx="9282620" cy="4475614"/>
          </a:xfrm>
        </p:spPr>
        <p:txBody>
          <a:bodyPr/>
          <a:lstStyle/>
          <a:p>
            <a:pPr algn="r" rtl="1">
              <a:lnSpc>
                <a:spcPct val="150000"/>
              </a:lnSpc>
            </a:pPr>
            <a:r>
              <a:rPr lang="ar-SA" sz="2400" dirty="0">
                <a:latin typeface="Times New Roman" panose="02020603050405020304" pitchFamily="18" charset="0"/>
                <a:cs typeface="Times New Roman" panose="02020603050405020304" pitchFamily="18" charset="0"/>
              </a:rPr>
              <a:t>وتصف نظرية آصرة التكافؤ تكوّن الأواصر بين الذرات </a:t>
            </a:r>
            <a:r>
              <a:rPr lang="ar-SA" sz="2400" dirty="0">
                <a:solidFill>
                  <a:srgbClr val="FF0000"/>
                </a:solidFill>
                <a:latin typeface="Times New Roman" panose="02020603050405020304" pitchFamily="18" charset="0"/>
                <a:cs typeface="Times New Roman" panose="02020603050405020304" pitchFamily="18" charset="0"/>
              </a:rPr>
              <a:t>بطريقة تداخل الأوربتالات الذرية، ثم تطورت إلى طريقة الأوربتالات المهجنة</a:t>
            </a:r>
            <a:r>
              <a:rPr lang="en-US" sz="2400" dirty="0">
                <a:latin typeface="Times New Roman" panose="02020603050405020304" pitchFamily="18" charset="0"/>
                <a:cs typeface="Times New Roman" panose="02020603050405020304" pitchFamily="18" charset="0"/>
              </a:rPr>
              <a:t>.</a:t>
            </a:r>
          </a:p>
          <a:p>
            <a:pPr marL="0" indent="0" algn="r" rtl="1">
              <a:lnSpc>
                <a:spcPct val="150000"/>
              </a:lnSpc>
              <a:buNone/>
            </a:pPr>
            <a:r>
              <a:rPr lang="ar-SA" sz="2400" b="1" dirty="0">
                <a:solidFill>
                  <a:srgbClr val="FF0000"/>
                </a:solidFill>
                <a:latin typeface="Times New Roman" panose="02020603050405020304" pitchFamily="18" charset="0"/>
                <a:cs typeface="Times New Roman" panose="02020603050405020304" pitchFamily="18" charset="0"/>
              </a:rPr>
              <a:t>تداخل الأوربتالات الذرية</a:t>
            </a:r>
            <a:endParaRPr lang="en-US" sz="2400" b="1" dirty="0">
              <a:solidFill>
                <a:srgbClr val="FF0000"/>
              </a:solidFill>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تفترض نظرية آصرة التكافؤ أن الآصرة التساهمية تنتج عن تداخل أوربتالاين نصف ممتلئين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يحوي كل منهما على إلكترون واحد</a:t>
            </a:r>
            <a:r>
              <a:rPr lang="en-US" sz="2400"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مكوّنةً منطقة مشتركة تسمى منطقة التداخل، تزداد فيها الكثافة الألكترونية، ويمكن توضيح هذه النظرية عند دراسة تكوُّن الأواصر في الجزيئات الواردة في الأمثلة الآتية</a:t>
            </a:r>
            <a:r>
              <a:rPr lang="en-US" sz="2400" dirty="0">
                <a:latin typeface="Times New Roman" panose="02020603050405020304" pitchFamily="18" charset="0"/>
                <a:cs typeface="Times New Roman" panose="02020603050405020304" pitchFamily="18" charset="0"/>
              </a:rPr>
              <a:t>:</a:t>
            </a:r>
          </a:p>
          <a:p>
            <a:pPr algn="r" rtl="1"/>
            <a:endParaRPr lang="en-US" dirty="0"/>
          </a:p>
        </p:txBody>
      </p:sp>
      <p:sp>
        <p:nvSpPr>
          <p:cNvPr id="4" name="Slide Number Placeholder 3"/>
          <p:cNvSpPr>
            <a:spLocks noGrp="1"/>
          </p:cNvSpPr>
          <p:nvPr>
            <p:ph type="sldNum" sz="quarter" idx="12"/>
          </p:nvPr>
        </p:nvSpPr>
        <p:spPr/>
        <p:txBody>
          <a:bodyPr/>
          <a:lstStyle/>
          <a:p>
            <a:fld id="{7C743ED8-0FA0-49E1-8D35-42FA852B5E71}" type="slidenum">
              <a:rPr lang="en-US" smtClean="0"/>
              <a:t>2</a:t>
            </a:fld>
            <a:endParaRPr lang="en-US"/>
          </a:p>
        </p:txBody>
      </p:sp>
    </p:spTree>
    <p:extLst>
      <p:ext uri="{BB962C8B-B14F-4D97-AF65-F5344CB8AC3E}">
        <p14:creationId xmlns:p14="http://schemas.microsoft.com/office/powerpoint/2010/main" val="1867661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280" y="1274064"/>
            <a:ext cx="9090596" cy="3777622"/>
          </a:xfrm>
        </p:spPr>
        <p:txBody>
          <a:bodyPr>
            <a:normAutofit fontScale="92500" lnSpcReduction="10000"/>
          </a:bodyPr>
          <a:lstStyle/>
          <a:p>
            <a:pPr algn="just" rtl="1">
              <a:lnSpc>
                <a:spcPct val="150000"/>
              </a:lnSpc>
            </a:pPr>
            <a:r>
              <a:rPr lang="ar-IQ" sz="2400" dirty="0">
                <a:latin typeface="Times New Roman" panose="02020603050405020304" pitchFamily="18" charset="0"/>
                <a:cs typeface="Times New Roman" panose="02020603050405020304" pitchFamily="18" charset="0"/>
              </a:rPr>
              <a:t>مثال: </a:t>
            </a:r>
            <a:r>
              <a:rPr lang="ar-SA" sz="2400" dirty="0">
                <a:latin typeface="Times New Roman" panose="02020603050405020304" pitchFamily="18" charset="0"/>
                <a:cs typeface="Times New Roman" panose="02020603050405020304" pitchFamily="18" charset="0"/>
              </a:rPr>
              <a:t>علّل الزاوية </a:t>
            </a:r>
            <a:r>
              <a:rPr lang="en-US" sz="2400" dirty="0">
                <a:latin typeface="Times New Roman" panose="02020603050405020304" pitchFamily="18" charset="0"/>
                <a:cs typeface="Times New Roman" panose="02020603050405020304" pitchFamily="18" charset="0"/>
              </a:rPr>
              <a:t>H-N-H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في </a:t>
            </a:r>
            <a:r>
              <a:rPr lang="ar-SA" sz="2400" dirty="0">
                <a:latin typeface="Times New Roman" panose="02020603050405020304" pitchFamily="18" charset="0"/>
                <a:cs typeface="Times New Roman" panose="02020603050405020304" pitchFamily="18" charset="0"/>
              </a:rPr>
              <a:t>جزيئة الأمونيا</a:t>
            </a:r>
            <a:r>
              <a:rPr lang="en-US" sz="2400" dirty="0">
                <a:latin typeface="Times New Roman" panose="02020603050405020304" pitchFamily="18" charset="0"/>
                <a:cs typeface="Times New Roman" panose="02020603050405020304" pitchFamily="18" charset="0"/>
              </a:rPr>
              <a:t> °107 NH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وليس</a:t>
            </a:r>
            <a:r>
              <a:rPr lang="en-US" sz="2400" dirty="0">
                <a:latin typeface="Times New Roman" panose="02020603050405020304" pitchFamily="18" charset="0"/>
                <a:cs typeface="Times New Roman" panose="02020603050405020304" pitchFamily="18" charset="0"/>
              </a:rPr>
              <a:t>  °109.5  </a:t>
            </a:r>
            <a:r>
              <a:rPr lang="ar-SA" sz="2400" dirty="0">
                <a:latin typeface="Times New Roman" panose="02020603050405020304" pitchFamily="18" charset="0"/>
                <a:cs typeface="Times New Roman" panose="02020603050405020304" pitchFamily="18" charset="0"/>
              </a:rPr>
              <a:t>بالرغم من استخدام الأوربتالات المهجنة </a:t>
            </a:r>
            <a:r>
              <a:rPr lang="en-US" sz="2400" dirty="0">
                <a:latin typeface="Times New Roman" panose="02020603050405020304" pitchFamily="18" charset="0"/>
                <a:cs typeface="Times New Roman" panose="02020603050405020304" pitchFamily="18" charset="0"/>
              </a:rPr>
              <a:t>sp</a:t>
            </a:r>
            <a:r>
              <a:rPr lang="en-US" sz="2400" baseline="30000" dirty="0">
                <a:latin typeface="Times New Roman" panose="02020603050405020304" pitchFamily="18" charset="0"/>
                <a:cs typeface="Times New Roman" panose="02020603050405020304" pitchFamily="18" charset="0"/>
              </a:rPr>
              <a:t>3</a:t>
            </a:r>
            <a:r>
              <a:rPr lang="ar-IQ"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الحل</a:t>
            </a:r>
            <a:r>
              <a:rPr lang="en-US" sz="2400" b="1"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لأن الحيز الذي يشغله أوربتال</a:t>
            </a:r>
            <a:r>
              <a:rPr lang="en-US" sz="2400" dirty="0">
                <a:latin typeface="Times New Roman" panose="02020603050405020304" pitchFamily="18" charset="0"/>
                <a:cs typeface="Times New Roman" panose="02020603050405020304" pitchFamily="18" charset="0"/>
              </a:rPr>
              <a:t> sp</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الذي يحوي على </a:t>
            </a:r>
            <a:r>
              <a:rPr lang="ar-SA" sz="2400" dirty="0">
                <a:solidFill>
                  <a:srgbClr val="0070C0"/>
                </a:solidFill>
                <a:latin typeface="Times New Roman" panose="02020603050405020304" pitchFamily="18" charset="0"/>
                <a:cs typeface="Times New Roman" panose="02020603050405020304" pitchFamily="18" charset="0"/>
              </a:rPr>
              <a:t>زوج الالكترونات غير الآصرة </a:t>
            </a:r>
            <a:r>
              <a:rPr lang="ar-SA" sz="2400" dirty="0">
                <a:latin typeface="Times New Roman" panose="02020603050405020304" pitchFamily="18" charset="0"/>
                <a:cs typeface="Times New Roman" panose="02020603050405020304" pitchFamily="18" charset="0"/>
              </a:rPr>
              <a:t>أكبر من حيز </a:t>
            </a:r>
            <a:r>
              <a:rPr lang="ar-SA" sz="2400" dirty="0" smtClean="0">
                <a:latin typeface="Times New Roman" panose="02020603050405020304" pitchFamily="18" charset="0"/>
                <a:cs typeface="Times New Roman" panose="02020603050405020304" pitchFamily="18" charset="0"/>
              </a:rPr>
              <a:t>أوربتالات</a:t>
            </a:r>
            <a:r>
              <a:rPr lang="en-US" sz="2400" dirty="0" smtClean="0">
                <a:latin typeface="Times New Roman" panose="02020603050405020304" pitchFamily="18" charset="0"/>
                <a:cs typeface="Times New Roman" panose="02020603050405020304" pitchFamily="18" charset="0"/>
              </a:rPr>
              <a:t>sp</a:t>
            </a:r>
            <a:r>
              <a:rPr lang="en-US" sz="2400" baseline="30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التي </a:t>
            </a:r>
            <a:r>
              <a:rPr lang="ar-SA" sz="2400" dirty="0">
                <a:latin typeface="Times New Roman" panose="02020603050405020304" pitchFamily="18" charset="0"/>
                <a:cs typeface="Times New Roman" panose="02020603050405020304" pitchFamily="18" charset="0"/>
              </a:rPr>
              <a:t>تحوي على أزواج  الالكترونات الآصرة، فيزداد التنافر بين زوج الالكترونات غير الرابط مع أزواج الالكترونات الآصرة، فتقل الزاوية بين الأزواج الآصرة</a:t>
            </a:r>
            <a:r>
              <a:rPr lang="en-US" sz="2400" dirty="0">
                <a:latin typeface="Times New Roman" panose="02020603050405020304" pitchFamily="18" charset="0"/>
                <a:cs typeface="Times New Roman" panose="02020603050405020304" pitchFamily="18" charset="0"/>
              </a:rPr>
              <a:t>.</a:t>
            </a:r>
          </a:p>
          <a:p>
            <a:pPr algn="just" rtl="1">
              <a:lnSpc>
                <a:spcPct val="150000"/>
              </a:lnSpc>
            </a:pPr>
            <a:r>
              <a:rPr lang="ar-SA" sz="2400" dirty="0">
                <a:solidFill>
                  <a:srgbClr val="FF0000"/>
                </a:solidFill>
                <a:latin typeface="Times New Roman" panose="02020603050405020304" pitchFamily="18" charset="0"/>
                <a:cs typeface="Times New Roman" panose="02020603050405020304" pitchFamily="18" charset="0"/>
              </a:rPr>
              <a:t>تمرين: استخدم الأوربتالات المهجنة في تفسير الأواصر المتكونة في جزيئة</a:t>
            </a:r>
            <a:r>
              <a:rPr lang="en-US" sz="2400" dirty="0">
                <a:solidFill>
                  <a:srgbClr val="FF0000"/>
                </a:solidFill>
                <a:latin typeface="Times New Roman" panose="02020603050405020304" pitchFamily="18" charset="0"/>
                <a:cs typeface="Times New Roman" panose="02020603050405020304" pitchFamily="18" charset="0"/>
              </a:rPr>
              <a:t> H</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O  </a:t>
            </a:r>
            <a:r>
              <a:rPr lang="ar-SA" sz="2400" dirty="0">
                <a:solidFill>
                  <a:srgbClr val="FF0000"/>
                </a:solidFill>
                <a:latin typeface="Times New Roman" panose="02020603050405020304" pitchFamily="18" charset="0"/>
                <a:cs typeface="Times New Roman" panose="02020603050405020304" pitchFamily="18" charset="0"/>
              </a:rPr>
              <a:t>لماذا تكون الزاوية </a:t>
            </a:r>
            <a:r>
              <a:rPr lang="en-US" sz="2400" dirty="0">
                <a:solidFill>
                  <a:srgbClr val="FF0000"/>
                </a:solidFill>
                <a:latin typeface="Times New Roman" panose="02020603050405020304" pitchFamily="18" charset="0"/>
                <a:cs typeface="Times New Roman" panose="02020603050405020304" pitchFamily="18" charset="0"/>
              </a:rPr>
              <a:t> H-O-H </a:t>
            </a:r>
            <a:r>
              <a:rPr lang="ar-SA"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104.5</a:t>
            </a:r>
            <a:r>
              <a:rPr lang="ar-SA"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20</a:t>
            </a:fld>
            <a:endParaRPr lang="en-US"/>
          </a:p>
        </p:txBody>
      </p:sp>
    </p:spTree>
    <p:extLst>
      <p:ext uri="{BB962C8B-B14F-4D97-AF65-F5344CB8AC3E}">
        <p14:creationId xmlns:p14="http://schemas.microsoft.com/office/powerpoint/2010/main" val="2954645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7772" y="219456"/>
            <a:ext cx="8915400" cy="2962656"/>
          </a:xfrm>
        </p:spPr>
        <p:txBody>
          <a:bodyPr>
            <a:normAutofit/>
          </a:bodyPr>
          <a:lstStyle/>
          <a:p>
            <a:pPr algn="r" rtl="1">
              <a:lnSpc>
                <a:spcPct val="150000"/>
              </a:lnSpc>
            </a:pPr>
            <a:r>
              <a:rPr lang="ar-SA" sz="2400" b="1" dirty="0">
                <a:latin typeface="Times New Roman" panose="02020603050405020304" pitchFamily="18" charset="0"/>
                <a:cs typeface="Times New Roman" panose="02020603050405020304" pitchFamily="18" charset="0"/>
              </a:rPr>
              <a:t>أنواع تهجين أوربتالات</a:t>
            </a:r>
            <a:r>
              <a:rPr lang="en-US" sz="2400" b="1" dirty="0">
                <a:latin typeface="Times New Roman" panose="02020603050405020304" pitchFamily="18" charset="0"/>
                <a:cs typeface="Times New Roman" panose="02020603050405020304" pitchFamily="18" charset="0"/>
              </a:rPr>
              <a:t> s </a:t>
            </a:r>
            <a:r>
              <a:rPr lang="ar-SA" sz="2400" b="1" dirty="0">
                <a:latin typeface="Times New Roman" panose="02020603050405020304" pitchFamily="18" charset="0"/>
                <a:cs typeface="Times New Roman" panose="02020603050405020304" pitchFamily="18" charset="0"/>
              </a:rPr>
              <a:t>و</a:t>
            </a:r>
            <a:r>
              <a:rPr lang="en-US" sz="2400" b="1" dirty="0">
                <a:latin typeface="Times New Roman" panose="02020603050405020304" pitchFamily="18" charset="0"/>
                <a:cs typeface="Times New Roman" panose="02020603050405020304" pitchFamily="18" charset="0"/>
              </a:rPr>
              <a:t> p</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تعلمنا أن التهجين عبارة عن اندماج أوربتالات تكافؤ مختلفة في الشكل والطاقة والحجم والاتجاه الفراغي، وتكوين أوربتالات جديدة متماثلة في الشكل والطاقة والحجم، ومختلفة في الاتجاه الفراغي، ويوجد حالات مختلفة من التهجين </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بين أوربتالات</a:t>
            </a:r>
            <a:r>
              <a:rPr lang="en-US" sz="2400" dirty="0">
                <a:latin typeface="Times New Roman" panose="02020603050405020304" pitchFamily="18" charset="0"/>
                <a:cs typeface="Times New Roman" panose="02020603050405020304" pitchFamily="18" charset="0"/>
              </a:rPr>
              <a:t> s </a:t>
            </a:r>
            <a:r>
              <a:rPr lang="ar-SA" sz="2400" dirty="0">
                <a:latin typeface="Times New Roman" panose="02020603050405020304" pitchFamily="18" charset="0"/>
                <a:cs typeface="Times New Roman" panose="02020603050405020304" pitchFamily="18" charset="0"/>
              </a:rPr>
              <a:t>و</a:t>
            </a:r>
            <a:r>
              <a:rPr lang="en-US" sz="2400" dirty="0">
                <a:latin typeface="Times New Roman" panose="02020603050405020304" pitchFamily="18" charset="0"/>
                <a:cs typeface="Times New Roman" panose="02020603050405020304" pitchFamily="18" charset="0"/>
              </a:rPr>
              <a:t> p ( </a:t>
            </a:r>
            <a:r>
              <a:rPr lang="ar-SA" sz="2400" dirty="0">
                <a:latin typeface="Times New Roman" panose="02020603050405020304" pitchFamily="18" charset="0"/>
                <a:cs typeface="Times New Roman" panose="02020603050405020304" pitchFamily="18" charset="0"/>
              </a:rPr>
              <a:t> تستخدمها الذرات عند تكوين الأواصر</a:t>
            </a:r>
            <a:r>
              <a:rPr lang="en-US" sz="2400" dirty="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ويبين </a:t>
            </a:r>
            <a:r>
              <a:rPr lang="ar-SA" sz="2400" dirty="0">
                <a:latin typeface="Times New Roman" panose="02020603050405020304" pitchFamily="18" charset="0"/>
                <a:cs typeface="Times New Roman" panose="02020603050405020304" pitchFamily="18" charset="0"/>
              </a:rPr>
              <a:t>الجدول التالي هذه الأنواع</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743ED8-0FA0-49E1-8D35-42FA852B5E71}" type="slidenum">
              <a:rPr lang="en-US" smtClean="0"/>
              <a:t>21</a:t>
            </a:fld>
            <a:endParaRPr lang="en-US"/>
          </a:p>
        </p:txBody>
      </p:sp>
      <p:pic>
        <p:nvPicPr>
          <p:cNvPr id="5" name="Picture 4" descr="E:\3 جامعة البصرة\1- المحاضرات\المرحلة الأولى\Pics\021.JPG"/>
          <p:cNvPicPr/>
          <p:nvPr/>
        </p:nvPicPr>
        <p:blipFill>
          <a:blip r:embed="rId2">
            <a:extLst>
              <a:ext uri="{28A0092B-C50C-407E-A947-70E740481C1C}">
                <a14:useLocalDpi xmlns:a14="http://schemas.microsoft.com/office/drawing/2010/main" val="0"/>
              </a:ext>
            </a:extLst>
          </a:blip>
          <a:srcRect/>
          <a:stretch>
            <a:fillRect/>
          </a:stretch>
        </p:blipFill>
        <p:spPr bwMode="auto">
          <a:xfrm>
            <a:off x="1746504" y="3182112"/>
            <a:ext cx="9666668" cy="3566159"/>
          </a:xfrm>
          <a:prstGeom prst="rect">
            <a:avLst/>
          </a:prstGeom>
          <a:noFill/>
          <a:ln>
            <a:noFill/>
          </a:ln>
        </p:spPr>
      </p:pic>
    </p:spTree>
    <p:extLst>
      <p:ext uri="{BB962C8B-B14F-4D97-AF65-F5344CB8AC3E}">
        <p14:creationId xmlns:p14="http://schemas.microsoft.com/office/powerpoint/2010/main" val="1745541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22</a:t>
            </a:fld>
            <a:endParaRPr lang="en-US"/>
          </a:p>
        </p:txBody>
      </p:sp>
      <p:sp>
        <p:nvSpPr>
          <p:cNvPr id="5" name="Rectangle 4"/>
          <p:cNvSpPr/>
          <p:nvPr/>
        </p:nvSpPr>
        <p:spPr>
          <a:xfrm>
            <a:off x="2481072" y="713893"/>
            <a:ext cx="8345424" cy="1754326"/>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ولأن الأوربتالات المهجنة حسب نظرية تنافر أزواج إلكترونات التكافؤ، تتجه في الفراغ، بحيث يكون التنافر بين أزواج الالكترونات فيها أقل ما يمكن، فان الأشكال والاتجاهات الفراغية للأوربتالات المهجنة تكون كما يأتي</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014985" y="2916936"/>
            <a:ext cx="10543032" cy="3483864"/>
          </a:xfrm>
          <a:prstGeom prst="rect">
            <a:avLst/>
          </a:prstGeom>
          <a:noFill/>
          <a:ln>
            <a:noFill/>
          </a:ln>
        </p:spPr>
      </p:pic>
    </p:spTree>
    <p:extLst>
      <p:ext uri="{BB962C8B-B14F-4D97-AF65-F5344CB8AC3E}">
        <p14:creationId xmlns:p14="http://schemas.microsoft.com/office/powerpoint/2010/main" val="3824066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23</a:t>
            </a:fld>
            <a:endParaRPr lang="en-US"/>
          </a:p>
        </p:txBody>
      </p:sp>
      <p:sp>
        <p:nvSpPr>
          <p:cNvPr id="5" name="Rectangle 4"/>
          <p:cNvSpPr/>
          <p:nvPr/>
        </p:nvSpPr>
        <p:spPr>
          <a:xfrm>
            <a:off x="1691640" y="970344"/>
            <a:ext cx="9610344" cy="4663136"/>
          </a:xfrm>
          <a:prstGeom prst="rect">
            <a:avLst/>
          </a:prstGeom>
        </p:spPr>
        <p:txBody>
          <a:bodyPr wrap="square">
            <a:spAutoFit/>
          </a:bodyPr>
          <a:lstStyle/>
          <a:p>
            <a:pPr algn="r"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مثال :  استخدم الأوربتالات المهجنة في تفسير الأواصر المتكونة في جزيئة ثلاثي فلوريد البورون</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.BF3</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B72468"/>
                </a:solidFill>
                <a:latin typeface="Times New Roman" panose="02020603050405020304" pitchFamily="18" charset="0"/>
                <a:ea typeface="Calibri" panose="020F0502020204030204" pitchFamily="34" charset="0"/>
                <a:cs typeface="Times New Roman" panose="02020603050405020304" pitchFamily="18" charset="0"/>
              </a:rPr>
              <a:t>الحل</a:t>
            </a:r>
            <a:r>
              <a:rPr lang="en-US" sz="2400" b="1" dirty="0">
                <a:solidFill>
                  <a:srgbClr val="B72468"/>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التركيب الالكتروني لذرة البورون</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5B: 1s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2s</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أن</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BF</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له شكل مثلث مستو، ويحوي ثلاثة أزواج من الالكترونات حول ذرة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كما يوجد في ذرة البورون المركزية أوربتال واحد نصف ممتلئ، ويحدث تهجين لذرة البورون عن طريق اندماج أوربتال</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2s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مع أوربتالين من 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لانتاج ثلاثة أوربتالات مهجنة كافية لاستيعاب أزواج الالكترونات الثلاثة، من النوع</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وتكون نصف ممتلئة، لتكوين جزيئة</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BF</a:t>
            </a:r>
            <a:r>
              <a:rPr lang="en-US"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ويبقى الأوربتال الثالث من 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فارغاً</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6847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24</a:t>
            </a:fld>
            <a:endParaRPr lang="en-US"/>
          </a:p>
        </p:txBody>
      </p:sp>
      <p:pic>
        <p:nvPicPr>
          <p:cNvPr id="5" name="Picture 4" descr="E:\3 جامعة البصرة\1- المحاضرات\المرحلة الأولى\Pics\022.JPG"/>
          <p:cNvPicPr/>
          <p:nvPr/>
        </p:nvPicPr>
        <p:blipFill>
          <a:blip r:embed="rId2">
            <a:extLst>
              <a:ext uri="{28A0092B-C50C-407E-A947-70E740481C1C}">
                <a14:useLocalDpi xmlns:a14="http://schemas.microsoft.com/office/drawing/2010/main" val="0"/>
              </a:ext>
            </a:extLst>
          </a:blip>
          <a:srcRect/>
          <a:stretch>
            <a:fillRect/>
          </a:stretch>
        </p:blipFill>
        <p:spPr bwMode="auto">
          <a:xfrm>
            <a:off x="2487168" y="1152907"/>
            <a:ext cx="8174736" cy="1874520"/>
          </a:xfrm>
          <a:prstGeom prst="rect">
            <a:avLst/>
          </a:prstGeom>
          <a:noFill/>
          <a:ln>
            <a:noFill/>
          </a:ln>
        </p:spPr>
      </p:pic>
      <p:sp>
        <p:nvSpPr>
          <p:cNvPr id="6" name="Rectangle 5"/>
          <p:cNvSpPr/>
          <p:nvPr/>
        </p:nvSpPr>
        <p:spPr>
          <a:xfrm>
            <a:off x="1938528" y="3532808"/>
            <a:ext cx="8970264" cy="1754326"/>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ويتداخل كل أوربتال من 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sp2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المهجنة الثلاثة في ذرة البورون مع أوربتال</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كل ذرة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ويبقى أحد أوربتالات</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2p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الثلاثة فارغاً وعمودياً على المستوى، ويكون شكل الجزيئة الناتج مثلثاً مستوياً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والزاوية</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F-B-F</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تساوي</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120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كما في الشكل التالي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538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25</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96896" y="1152907"/>
            <a:ext cx="8467344" cy="4872989"/>
          </a:xfrm>
          <a:prstGeom prst="rect">
            <a:avLst/>
          </a:prstGeom>
          <a:noFill/>
          <a:ln>
            <a:noFill/>
          </a:ln>
        </p:spPr>
      </p:pic>
    </p:spTree>
    <p:extLst>
      <p:ext uri="{BB962C8B-B14F-4D97-AF65-F5344CB8AC3E}">
        <p14:creationId xmlns:p14="http://schemas.microsoft.com/office/powerpoint/2010/main" val="2105842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26</a:t>
            </a:fld>
            <a:endParaRPr lang="en-US"/>
          </a:p>
        </p:txBody>
      </p:sp>
      <p:sp>
        <p:nvSpPr>
          <p:cNvPr id="5" name="Rectangle 4"/>
          <p:cNvSpPr/>
          <p:nvPr/>
        </p:nvSpPr>
        <p:spPr>
          <a:xfrm>
            <a:off x="2377440" y="1573531"/>
            <a:ext cx="8522208" cy="1307537"/>
          </a:xfrm>
          <a:prstGeom prst="rect">
            <a:avLst/>
          </a:prstGeom>
        </p:spPr>
        <p:txBody>
          <a:bodyPr wrap="square">
            <a:spAutoFit/>
          </a:bodyPr>
          <a:lstStyle/>
          <a:p>
            <a:pPr algn="r" rtl="1">
              <a:lnSpc>
                <a:spcPct val="150000"/>
              </a:lnSpc>
              <a:spcAft>
                <a:spcPts val="800"/>
              </a:spcAft>
            </a:pPr>
            <a:r>
              <a:rPr lang="ar-IQ"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تمرين: </a:t>
            </a:r>
            <a:r>
              <a:rPr lang="ar-S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وضح الأواصر المتكونة في جزيئة</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SiF</a:t>
            </a:r>
            <a:r>
              <a:rPr lang="en-US"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مستخدماً نظرية رابطة التكافؤ</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التهجين</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2139696" y="3506831"/>
            <a:ext cx="8759952" cy="1384995"/>
          </a:xfrm>
          <a:prstGeom prst="rect">
            <a:avLst/>
          </a:prstGeom>
        </p:spPr>
        <p:txBody>
          <a:bodyPr wrap="square">
            <a:spAutoFit/>
          </a:bodyPr>
          <a:lstStyle/>
          <a:p>
            <a:pPr algn="r" rtl="1">
              <a:lnSpc>
                <a:spcPct val="150000"/>
              </a:lnSpc>
              <a:spcAft>
                <a:spcPts val="800"/>
              </a:spcAft>
            </a:pPr>
            <a:r>
              <a:rPr lang="ar-SA"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تمرين:</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استخدم الأوربتالات المهجنة في تفسير الأواصر المتكونة في جزيئة فلوريد البيريليوم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BeF</a:t>
            </a:r>
            <a:r>
              <a:rPr lang="en-US"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IQ"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49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3</a:t>
            </a:fld>
            <a:endParaRPr lang="en-US"/>
          </a:p>
        </p:txBody>
      </p:sp>
      <p:sp>
        <p:nvSpPr>
          <p:cNvPr id="5" name="Rectangle 4"/>
          <p:cNvSpPr/>
          <p:nvPr/>
        </p:nvSpPr>
        <p:spPr>
          <a:xfrm>
            <a:off x="2322576" y="1299211"/>
            <a:ext cx="8705088" cy="3929281"/>
          </a:xfrm>
          <a:prstGeom prst="rect">
            <a:avLst/>
          </a:prstGeom>
        </p:spPr>
        <p:txBody>
          <a:bodyPr wrap="square">
            <a:spAutoFit/>
          </a:bodyPr>
          <a:lstStyle/>
          <a:p>
            <a:pPr algn="r"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كيفية تكون الرابطة التساهمية حسب نظرية رابطة التكافؤ</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(VBT)</a:t>
            </a:r>
          </a:p>
          <a:p>
            <a:pPr algn="r" rtl="1">
              <a:lnSpc>
                <a:spcPct val="150000"/>
              </a:lnSpc>
              <a:spcAft>
                <a:spcPts val="800"/>
              </a:spcAft>
            </a:pP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يمكن توضيح كيفية تكون الرابطة التساهمية حسب الخطوات الآتية</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تتقارب الذرتان من بعضهما</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تقدم كل ذرة مداراً ذرياً نصف ممتلىء أي يحتوي على إلكترون منفرد</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عندما تتقارب الذرتان من بعضهما يحدث تداخل</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Overlap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بين المدارين</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نتيجة لهذا التداخل تتكون منطقة مشتركة في الفراغ الكائن بين نواتي الذرتين</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79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43ED8-0FA0-49E1-8D35-42FA852B5E71}" type="slidenum">
              <a:rPr lang="en-US" smtClean="0"/>
              <a:t>4</a:t>
            </a:fld>
            <a:endParaRPr lang="en-US"/>
          </a:p>
        </p:txBody>
      </p:sp>
      <p:sp>
        <p:nvSpPr>
          <p:cNvPr id="5" name="Rectangle 4"/>
          <p:cNvSpPr/>
          <p:nvPr/>
        </p:nvSpPr>
        <p:spPr>
          <a:xfrm>
            <a:off x="2295144" y="1403918"/>
            <a:ext cx="9006840" cy="4175502"/>
          </a:xfrm>
          <a:prstGeom prst="rect">
            <a:avLst/>
          </a:prstGeom>
        </p:spPr>
        <p:txBody>
          <a:bodyPr wrap="square">
            <a:spAutoFit/>
          </a:bodyPr>
          <a:lstStyle/>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يحتل الزوج الإلكتروني منطقة التداخل أي أن الكثافة الإلكترونية تتركز بين نواتي الذرتين وهذان الإلكترونان يدوران حول نفسهما في اتجاهين متعاكسين. وهذا الزوج الإلكتروني ينتمي إلى كلا الذرتين</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نتيجة لوجود كثافة إلكترونية بين نواتي الذرتين ، فإن نواتي الذرتين الموجبتين تنجذبان نحو الكثافة الإلكترونية السالبة إلى أقصى حد ممكن ، وبذلك تتقارب الذرتان من بعضهما ، وبذلك تتكون الرابطة التساهمية</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smtClean="0">
                <a:solidFill>
                  <a:srgbClr val="3300FF"/>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تزداد قوة الرابطة التساهمية بازدياد التداخل بين المدارات الذرية</a:t>
            </a:r>
            <a:r>
              <a:rPr lang="en-US" sz="2400" dirty="0" smtClean="0">
                <a:solidFill>
                  <a:srgbClr val="34495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55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2576" y="841248"/>
            <a:ext cx="8951976" cy="3518912"/>
          </a:xfrm>
          <a:prstGeom prst="rect">
            <a:avLst/>
          </a:prstGeom>
        </p:spPr>
        <p:txBody>
          <a:bodyPr wrap="square">
            <a:spAutoFit/>
          </a:bodyPr>
          <a:lstStyle/>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 بيّن كيف يتكوّن جزيء</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باستخدام طريقة تداخل الأوربتالات الذرية</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عند اقتراب ذرتي هيدروجين من بعضهما، يحدث تداخل بين أوربتالي</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وتتكون منطقة تداخل بين نواتي ذرتي الهيدروجين، تزداد الكثافة الالكترونية فيها، ويخضع زوج الالكترونات لجذب نواتي الذرتين في آن واحد،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وتتوزع الكثافة الإلكترونية بشكل متماثل على طول المحور الواصل بين النواتين،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كما في الشكل التالي,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وتسمى هذه الآصرة التساهمية بآصرة سيجما  ϭ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37744" y="4202356"/>
            <a:ext cx="8229600" cy="2564204"/>
          </a:xfrm>
          <a:prstGeom prst="rect">
            <a:avLst/>
          </a:prstGeom>
          <a:noFill/>
          <a:ln>
            <a:noFill/>
          </a:ln>
        </p:spPr>
      </p:pic>
      <p:sp>
        <p:nvSpPr>
          <p:cNvPr id="6" name="Slide Number Placeholder 5"/>
          <p:cNvSpPr>
            <a:spLocks noGrp="1"/>
          </p:cNvSpPr>
          <p:nvPr>
            <p:ph type="sldNum" sz="quarter" idx="12"/>
          </p:nvPr>
        </p:nvSpPr>
        <p:spPr/>
        <p:txBody>
          <a:bodyPr/>
          <a:lstStyle/>
          <a:p>
            <a:fld id="{7C743ED8-0FA0-49E1-8D35-42FA852B5E71}" type="slidenum">
              <a:rPr lang="en-US" smtClean="0"/>
              <a:t>5</a:t>
            </a:fld>
            <a:endParaRPr lang="en-US"/>
          </a:p>
        </p:txBody>
      </p:sp>
    </p:spTree>
    <p:extLst>
      <p:ext uri="{BB962C8B-B14F-4D97-AF65-F5344CB8AC3E}">
        <p14:creationId xmlns:p14="http://schemas.microsoft.com/office/powerpoint/2010/main" val="36773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106425"/>
            <a:ext cx="8482584" cy="1959511"/>
          </a:xfrm>
          <a:prstGeom prst="rect">
            <a:avLst/>
          </a:prstGeom>
        </p:spPr>
        <p:txBody>
          <a:bodyPr wrap="square">
            <a:spAutoFit/>
          </a:bodyPr>
          <a:lstStyle/>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بين كيف يتكوّن جزيء الفلور</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باستخدام طريقة تداخل الأوربتالات الذرية</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r>
              <a:rPr lang="ar-SA" sz="2400" b="1" dirty="0" smtClean="0">
                <a:solidFill>
                  <a:srgbClr val="B72468"/>
                </a:solidFill>
                <a:effectLst/>
                <a:latin typeface="Times New Roman" panose="02020603050405020304" pitchFamily="18" charset="0"/>
                <a:ea typeface="Calibri" panose="020F0502020204030204" pitchFamily="34" charset="0"/>
                <a:cs typeface="Times New Roman" panose="02020603050405020304" pitchFamily="18" charset="0"/>
              </a:rPr>
              <a:t>الحل</a:t>
            </a:r>
            <a:r>
              <a:rPr lang="en-US" sz="2400" b="1" dirty="0" smtClean="0">
                <a:solidFill>
                  <a:srgbClr val="B72468"/>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التركيب الالكتروني والتمثيل الأوربتالي لذرة الفلور</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 = 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728466"/>
            <a:ext cx="2763774" cy="1227582"/>
          </a:xfrm>
          <a:prstGeom prst="rect">
            <a:avLst/>
          </a:prstGeom>
          <a:noFill/>
          <a:ln>
            <a:noFill/>
          </a:ln>
        </p:spPr>
      </p:pic>
      <p:sp>
        <p:nvSpPr>
          <p:cNvPr id="6" name="Slide Number Placeholder 5"/>
          <p:cNvSpPr>
            <a:spLocks noGrp="1"/>
          </p:cNvSpPr>
          <p:nvPr>
            <p:ph type="sldNum" sz="quarter" idx="12"/>
          </p:nvPr>
        </p:nvSpPr>
        <p:spPr/>
        <p:txBody>
          <a:bodyPr/>
          <a:lstStyle/>
          <a:p>
            <a:fld id="{7C743ED8-0FA0-49E1-8D35-42FA852B5E71}" type="slidenum">
              <a:rPr lang="en-US" smtClean="0"/>
              <a:t>6</a:t>
            </a:fld>
            <a:endParaRPr lang="en-US"/>
          </a:p>
        </p:txBody>
      </p:sp>
    </p:spTree>
    <p:extLst>
      <p:ext uri="{BB962C8B-B14F-4D97-AF65-F5344CB8AC3E}">
        <p14:creationId xmlns:p14="http://schemas.microsoft.com/office/powerpoint/2010/main" val="10384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39112" y="969264"/>
            <a:ext cx="8988552" cy="1754326"/>
          </a:xfrm>
          <a:prstGeom prst="rect">
            <a:avLst/>
          </a:prstGeom>
        </p:spPr>
        <p:txBody>
          <a:bodyPr wrap="square">
            <a:spAutoFit/>
          </a:bodyPr>
          <a:lstStyle/>
          <a:p>
            <a:pPr algn="r" rtl="1">
              <a:lnSpc>
                <a:spcPct val="150000"/>
              </a:lnSpc>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يحدث التداخل بين أوربتالي</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نصف الممتلئين من الذرتين رأساً لرأس بين أوربتالي</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المتقابلين على نفس المحور، وتزداد الكثافة الالكترونية في منطقة التداخل، وتتوزع حول المحور الواصل بين النواتين، كما هو مبين في الشكل التالي:</a:t>
            </a:r>
            <a:endParaRPr lang="en-US" sz="2400" dirty="0">
              <a:latin typeface="Times New Roman" panose="02020603050405020304" pitchFamily="18" charset="0"/>
              <a:cs typeface="Times New Roman" panose="0202060305040502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837944" y="3366516"/>
            <a:ext cx="9061704" cy="1470660"/>
          </a:xfrm>
          <a:prstGeom prst="rect">
            <a:avLst/>
          </a:prstGeom>
          <a:noFill/>
          <a:ln>
            <a:noFill/>
          </a:ln>
        </p:spPr>
      </p:pic>
      <p:sp>
        <p:nvSpPr>
          <p:cNvPr id="7" name="Rectangle 6"/>
          <p:cNvSpPr/>
          <p:nvPr/>
        </p:nvSpPr>
        <p:spPr>
          <a:xfrm>
            <a:off x="3946497" y="5480102"/>
            <a:ext cx="5267789" cy="498663"/>
          </a:xfrm>
          <a:prstGeom prst="rect">
            <a:avLst/>
          </a:prstGeom>
        </p:spPr>
        <p:txBody>
          <a:bodyPr wrap="none">
            <a:spAutoFit/>
          </a:bodyPr>
          <a:lstStyle/>
          <a:p>
            <a:pPr algn="r" rtl="1">
              <a:lnSpc>
                <a:spcPct val="150000"/>
              </a:lnSpc>
              <a:spcAft>
                <a:spcPts val="800"/>
              </a:spcAft>
            </a:pP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الشكل: تداخل أوربتالي</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 </a:t>
            </a: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ذرتي الفلور وتكون جزيء</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r>
              <a:rPr lang="en-US" sz="20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7C743ED8-0FA0-49E1-8D35-42FA852B5E71}" type="slidenum">
              <a:rPr lang="en-US" smtClean="0"/>
              <a:t>7</a:t>
            </a:fld>
            <a:endParaRPr lang="en-US"/>
          </a:p>
        </p:txBody>
      </p:sp>
    </p:spTree>
    <p:extLst>
      <p:ext uri="{BB962C8B-B14F-4D97-AF65-F5344CB8AC3E}">
        <p14:creationId xmlns:p14="http://schemas.microsoft.com/office/powerpoint/2010/main" val="304933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3080" y="877824"/>
            <a:ext cx="9573768" cy="3067506"/>
          </a:xfrm>
          <a:prstGeom prst="rect">
            <a:avLst/>
          </a:prstGeom>
        </p:spPr>
        <p:txBody>
          <a:bodyPr wrap="square">
            <a:spAutoFit/>
          </a:bodyPr>
          <a:lstStyle/>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بيّن كيف يتكوّن جزيء</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HF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باستخدام طريقة تداخل الأوربتالات الذرية</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التركيب الألكتروني لكل من ذرتي الهيدروجين والفلور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1H 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 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2p5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تتكون الآصرة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H-F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تداخل أوربتال</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مع أوربتال</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كما في الشكل التالي,  لأن الأوربتالين نصف الممتلئين في ذرات جزيء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HF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هما أوربتال</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وأوربتال</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783080" y="3945330"/>
            <a:ext cx="8432165" cy="1586790"/>
          </a:xfrm>
          <a:prstGeom prst="rect">
            <a:avLst/>
          </a:prstGeom>
          <a:noFill/>
          <a:ln>
            <a:noFill/>
          </a:ln>
        </p:spPr>
      </p:pic>
      <p:sp>
        <p:nvSpPr>
          <p:cNvPr id="6" name="Rectangle 5"/>
          <p:cNvSpPr/>
          <p:nvPr/>
        </p:nvSpPr>
        <p:spPr>
          <a:xfrm>
            <a:off x="1947672" y="5838551"/>
            <a:ext cx="8267573" cy="498663"/>
          </a:xfrm>
          <a:prstGeom prst="rect">
            <a:avLst/>
          </a:prstGeom>
        </p:spPr>
        <p:txBody>
          <a:bodyPr wrap="square">
            <a:spAutoFit/>
          </a:bodyPr>
          <a:lstStyle/>
          <a:p>
            <a:pPr algn="just" rtl="1">
              <a:lnSpc>
                <a:spcPct val="150000"/>
              </a:lnSpc>
              <a:spcAft>
                <a:spcPts val="800"/>
              </a:spcAft>
            </a:pP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الشكل:  تداخل أوربتال</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 </a:t>
            </a: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ذرة</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 </a:t>
            </a: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مع أوربتال</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 </a:t>
            </a: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ذرة</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ar-S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وتكوُّن جزيء </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.HF</a:t>
            </a:r>
            <a:endPar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C743ED8-0FA0-49E1-8D35-42FA852B5E71}" type="slidenum">
              <a:rPr lang="en-US" smtClean="0"/>
              <a:t>8</a:t>
            </a:fld>
            <a:endParaRPr lang="en-US"/>
          </a:p>
        </p:txBody>
      </p:sp>
    </p:spTree>
    <p:extLst>
      <p:ext uri="{BB962C8B-B14F-4D97-AF65-F5344CB8AC3E}">
        <p14:creationId xmlns:p14="http://schemas.microsoft.com/office/powerpoint/2010/main" val="314314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5024" y="429768"/>
            <a:ext cx="10323576" cy="3621504"/>
          </a:xfrm>
          <a:prstGeom prst="rect">
            <a:avLst/>
          </a:prstGeom>
        </p:spPr>
        <p:txBody>
          <a:bodyPr wrap="square">
            <a:spAutoFit/>
          </a:bodyPr>
          <a:lstStyle/>
          <a:p>
            <a:pPr algn="just" rtl="1">
              <a:lnSpc>
                <a:spcPct val="150000"/>
              </a:lnSpc>
              <a:spcAft>
                <a:spcPts val="800"/>
              </a:spcAft>
            </a:pP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بيّن كيف يتكوّن جزيء الماء</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2400" b="1"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a:t>
            </a:r>
            <a:r>
              <a:rPr lang="ar-S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باستخدام طريقة تداخل الأوربتالات الذرية</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الذرة المركزية في جزيء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هي ذرة الأوكسجين</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  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تحوي ذرة الأوكسجين على أوربتالين متعامدين نصف ممتلئين من نوع</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لذلك تتشكل الأواصر التساهمية في جزيء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حسب طريقة تداخل الأوربتالات، عن طريق تداخل كل من أوربتالي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نصف الممتلئين من ذرة الأوكسجين مع أوربتالي</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ذرتي</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كما في الشكل التالي,  والأواصر المتكونة من النوع سيجما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σ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206752" y="3944112"/>
            <a:ext cx="7229856" cy="2758440"/>
          </a:xfrm>
          <a:prstGeom prst="rect">
            <a:avLst/>
          </a:prstGeom>
          <a:noFill/>
          <a:ln>
            <a:noFill/>
          </a:ln>
        </p:spPr>
      </p:pic>
      <p:sp>
        <p:nvSpPr>
          <p:cNvPr id="6" name="Slide Number Placeholder 5"/>
          <p:cNvSpPr>
            <a:spLocks noGrp="1"/>
          </p:cNvSpPr>
          <p:nvPr>
            <p:ph type="sldNum" sz="quarter" idx="12"/>
          </p:nvPr>
        </p:nvSpPr>
        <p:spPr/>
        <p:txBody>
          <a:bodyPr/>
          <a:lstStyle/>
          <a:p>
            <a:fld id="{7C743ED8-0FA0-49E1-8D35-42FA852B5E71}" type="slidenum">
              <a:rPr lang="en-US" smtClean="0"/>
              <a:t>9</a:t>
            </a:fld>
            <a:endParaRPr lang="en-US"/>
          </a:p>
        </p:txBody>
      </p:sp>
    </p:spTree>
    <p:extLst>
      <p:ext uri="{BB962C8B-B14F-4D97-AF65-F5344CB8AC3E}">
        <p14:creationId xmlns:p14="http://schemas.microsoft.com/office/powerpoint/2010/main" val="8776132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189</TotalTime>
  <Words>1387</Words>
  <Application>Microsoft Office PowerPoint</Application>
  <PresentationFormat>Widescreen</PresentationFormat>
  <Paragraphs>97</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Wisp</vt:lpstr>
      <vt:lpstr>نظرية آصرة التكافؤ</vt:lpstr>
      <vt:lpstr>نظرية آصرة التكافؤ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آصرة التكافؤ</dc:title>
  <dc:creator>Hayder Alsaad</dc:creator>
  <cp:lastModifiedBy>Hayder Alsaad</cp:lastModifiedBy>
  <cp:revision>16</cp:revision>
  <dcterms:created xsi:type="dcterms:W3CDTF">2022-05-09T17:22:29Z</dcterms:created>
  <dcterms:modified xsi:type="dcterms:W3CDTF">2022-05-15T19:37:58Z</dcterms:modified>
</cp:coreProperties>
</file>